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2"/>
  </p:notesMasterIdLst>
  <p:sldIdLst>
    <p:sldId id="471" r:id="rId2"/>
    <p:sldId id="305" r:id="rId3"/>
    <p:sldId id="353" r:id="rId4"/>
    <p:sldId id="352" r:id="rId5"/>
    <p:sldId id="354" r:id="rId6"/>
    <p:sldId id="355" r:id="rId7"/>
    <p:sldId id="356" r:id="rId8"/>
    <p:sldId id="364" r:id="rId9"/>
    <p:sldId id="358" r:id="rId10"/>
    <p:sldId id="359" r:id="rId11"/>
    <p:sldId id="360" r:id="rId12"/>
    <p:sldId id="361" r:id="rId13"/>
    <p:sldId id="272" r:id="rId14"/>
    <p:sldId id="362" r:id="rId15"/>
    <p:sldId id="324" r:id="rId16"/>
    <p:sldId id="363" r:id="rId17"/>
    <p:sldId id="365" r:id="rId18"/>
    <p:sldId id="371" r:id="rId19"/>
    <p:sldId id="366" r:id="rId20"/>
    <p:sldId id="367" r:id="rId21"/>
    <p:sldId id="472" r:id="rId22"/>
    <p:sldId id="368" r:id="rId23"/>
    <p:sldId id="369" r:id="rId24"/>
    <p:sldId id="284" r:id="rId25"/>
    <p:sldId id="291" r:id="rId26"/>
    <p:sldId id="370" r:id="rId27"/>
    <p:sldId id="372" r:id="rId28"/>
    <p:sldId id="373" r:id="rId29"/>
    <p:sldId id="375" r:id="rId30"/>
    <p:sldId id="376" r:id="rId31"/>
    <p:sldId id="377" r:id="rId32"/>
    <p:sldId id="307" r:id="rId33"/>
    <p:sldId id="378" r:id="rId34"/>
    <p:sldId id="457" r:id="rId35"/>
    <p:sldId id="380" r:id="rId36"/>
    <p:sldId id="383" r:id="rId37"/>
    <p:sldId id="458" r:id="rId38"/>
    <p:sldId id="459" r:id="rId39"/>
    <p:sldId id="386" r:id="rId40"/>
    <p:sldId id="396" r:id="rId41"/>
    <p:sldId id="387" r:id="rId42"/>
    <p:sldId id="388" r:id="rId43"/>
    <p:sldId id="389" r:id="rId44"/>
    <p:sldId id="390" r:id="rId45"/>
    <p:sldId id="391" r:id="rId46"/>
    <p:sldId id="392" r:id="rId47"/>
    <p:sldId id="393" r:id="rId48"/>
    <p:sldId id="394" r:id="rId49"/>
    <p:sldId id="395" r:id="rId50"/>
    <p:sldId id="397" r:id="rId51"/>
    <p:sldId id="408" r:id="rId52"/>
    <p:sldId id="409" r:id="rId53"/>
    <p:sldId id="400" r:id="rId54"/>
    <p:sldId id="460" r:id="rId55"/>
    <p:sldId id="401" r:id="rId56"/>
    <p:sldId id="403" r:id="rId57"/>
    <p:sldId id="411" r:id="rId58"/>
    <p:sldId id="406" r:id="rId59"/>
    <p:sldId id="461" r:id="rId60"/>
    <p:sldId id="412" r:id="rId61"/>
    <p:sldId id="413" r:id="rId62"/>
    <p:sldId id="414" r:id="rId63"/>
    <p:sldId id="415" r:id="rId64"/>
    <p:sldId id="416" r:id="rId65"/>
    <p:sldId id="424" r:id="rId66"/>
    <p:sldId id="462" r:id="rId67"/>
    <p:sldId id="463" r:id="rId68"/>
    <p:sldId id="464" r:id="rId69"/>
    <p:sldId id="465" r:id="rId70"/>
    <p:sldId id="429" r:id="rId71"/>
    <p:sldId id="431" r:id="rId72"/>
    <p:sldId id="432" r:id="rId73"/>
    <p:sldId id="418" r:id="rId74"/>
    <p:sldId id="419" r:id="rId75"/>
    <p:sldId id="433" r:id="rId76"/>
    <p:sldId id="421" r:id="rId77"/>
    <p:sldId id="466" r:id="rId78"/>
    <p:sldId id="434" r:id="rId79"/>
    <p:sldId id="435" r:id="rId80"/>
    <p:sldId id="436" r:id="rId81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0. 대기" id="{91E464E7-E0AC-8E4B-AF90-34732BDF81C3}">
          <p14:sldIdLst>
            <p14:sldId id="471"/>
          </p14:sldIdLst>
        </p14:section>
        <p14:section name="1. 운영&amp;홍보" id="{0EC1DD69-F270-9D47-9EB6-80303DEA3B22}">
          <p14:sldIdLst>
            <p14:sldId id="305"/>
            <p14:sldId id="353"/>
            <p14:sldId id="352"/>
            <p14:sldId id="354"/>
            <p14:sldId id="355"/>
            <p14:sldId id="356"/>
            <p14:sldId id="364"/>
            <p14:sldId id="358"/>
            <p14:sldId id="359"/>
            <p14:sldId id="360"/>
            <p14:sldId id="361"/>
            <p14:sldId id="272"/>
          </p14:sldIdLst>
        </p14:section>
        <p14:section name="2. 조별 프로그램" id="{12620B53-03CA-7143-A7FC-B8629741A0B4}">
          <p14:sldIdLst>
            <p14:sldId id="362"/>
            <p14:sldId id="324"/>
            <p14:sldId id="363"/>
            <p14:sldId id="365"/>
            <p14:sldId id="371"/>
            <p14:sldId id="366"/>
            <p14:sldId id="367"/>
            <p14:sldId id="472"/>
            <p14:sldId id="368"/>
            <p14:sldId id="369"/>
            <p14:sldId id="284"/>
            <p14:sldId id="291"/>
            <p14:sldId id="370"/>
            <p14:sldId id="372"/>
            <p14:sldId id="373"/>
            <p14:sldId id="375"/>
            <p14:sldId id="376"/>
          </p14:sldIdLst>
        </p14:section>
        <p14:section name="3. 성경공부" id="{5997CA5E-0EC0-2F43-A22C-7A062C1EF2E7}">
          <p14:sldIdLst>
            <p14:sldId id="377"/>
            <p14:sldId id="307"/>
            <p14:sldId id="378"/>
            <p14:sldId id="457"/>
            <p14:sldId id="380"/>
            <p14:sldId id="383"/>
            <p14:sldId id="458"/>
            <p14:sldId id="459"/>
            <p14:sldId id="386"/>
            <p14:sldId id="396"/>
            <p14:sldId id="387"/>
            <p14:sldId id="388"/>
            <p14:sldId id="389"/>
            <p14:sldId id="390"/>
            <p14:sldId id="391"/>
            <p14:sldId id="392"/>
            <p14:sldId id="393"/>
            <p14:sldId id="394"/>
            <p14:sldId id="395"/>
            <p14:sldId id="397"/>
            <p14:sldId id="408"/>
            <p14:sldId id="409"/>
            <p14:sldId id="400"/>
            <p14:sldId id="460"/>
            <p14:sldId id="401"/>
            <p14:sldId id="403"/>
            <p14:sldId id="411"/>
            <p14:sldId id="406"/>
            <p14:sldId id="461"/>
            <p14:sldId id="412"/>
            <p14:sldId id="413"/>
            <p14:sldId id="414"/>
            <p14:sldId id="415"/>
            <p14:sldId id="416"/>
            <p14:sldId id="424"/>
            <p14:sldId id="462"/>
            <p14:sldId id="463"/>
            <p14:sldId id="464"/>
            <p14:sldId id="465"/>
            <p14:sldId id="429"/>
            <p14:sldId id="431"/>
            <p14:sldId id="432"/>
            <p14:sldId id="418"/>
            <p14:sldId id="419"/>
            <p14:sldId id="433"/>
            <p14:sldId id="421"/>
            <p14:sldId id="466"/>
            <p14:sldId id="434"/>
            <p14:sldId id="435"/>
            <p14:sldId id="436"/>
          </p14:sldIdLst>
        </p14:section>
        <p14:section name="4. 어트랙션" id="{D182700E-100E-7346-B7B0-711E2002C3A7}">
          <p14:sldIdLst/>
        </p14:section>
        <p14:section name="5. 상설 프로그램" id="{7225A7F5-D2ED-DF4B-B585-515F327A46BE}">
          <p14:sldIdLst/>
        </p14:section>
        <p14:section name="6. 예배" id="{2CCF16AC-50A0-1041-A24C-A89CF1078064}">
          <p14:sldIdLst/>
        </p14:section>
        <p14:section name="7. 캠프 후 프로그램" id="{FCC9513F-DD7E-304F-803E-7F3F0D459A22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7AC4"/>
    <a:srgbClr val="E3E6F3"/>
    <a:srgbClr val="FFFFFF"/>
    <a:srgbClr val="431FAA"/>
    <a:srgbClr val="592793"/>
    <a:srgbClr val="07A793"/>
    <a:srgbClr val="007879"/>
    <a:srgbClr val="3DACFF"/>
    <a:srgbClr val="DAF3F4"/>
    <a:srgbClr val="DBF3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보통 스타일 2 - 강조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FD0F851-EC5A-4D38-B0AD-8093EC10F338}" styleName="밝은 스타일 1 - 강조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밝은 스타일 1 - 강조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61545"/>
  </p:normalViewPr>
  <p:slideViewPr>
    <p:cSldViewPr snapToGrid="0" snapToObjects="1">
      <p:cViewPr varScale="1">
        <p:scale>
          <a:sx n="64" d="100"/>
          <a:sy n="64" d="100"/>
        </p:scale>
        <p:origin x="12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6" d="100"/>
          <a:sy n="96" d="100"/>
        </p:scale>
        <p:origin x="368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E0E2B-1467-E045-9CA8-875E3B0D6559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ko-KR" altLang="en-US"/>
              <a:t>마스터 텍스트 스타일을 편집하려면 클릭</a:t>
            </a:r>
          </a:p>
          <a:p>
            <a:pPr lvl="1"/>
            <a:r>
              <a:rPr kumimoji="1" lang="ko-KR" altLang="en-US"/>
              <a:t>두 번째 수준</a:t>
            </a:r>
          </a:p>
          <a:p>
            <a:pPr lvl="2"/>
            <a:r>
              <a:rPr kumimoji="1" lang="ko-KR" altLang="en-US"/>
              <a:t>세 번째 수준</a:t>
            </a:r>
          </a:p>
          <a:p>
            <a:pPr lvl="3"/>
            <a:r>
              <a:rPr kumimoji="1" lang="ko-KR" altLang="en-US"/>
              <a:t>네 번째 수준</a:t>
            </a:r>
          </a:p>
          <a:p>
            <a:pPr lvl="4"/>
            <a:r>
              <a:rPr kumimoji="1"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4A3EA0-F95C-F94B-A5D8-A57CC759655B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06304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3F7A1-6357-C478-871E-43A3163D4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AB21C611-B7B2-4F38-90DA-F218A33163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A8031BC-2747-9C88-491C-952AA49AC6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안녕하세요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en-US" altLang="ko-KR" dirty="0"/>
              <a:t>2026</a:t>
            </a:r>
            <a:r>
              <a:rPr kumimoji="1" lang="ko-KR" altLang="en-US" dirty="0"/>
              <a:t>년 청소년교회 교재집필과 강습회 강의를 맡은 홍서형 전도사입니다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오늘 강습회를 통해</a:t>
            </a:r>
            <a:endParaRPr kumimoji="1" lang="en-US" altLang="ko-KR" dirty="0"/>
          </a:p>
          <a:p>
            <a:r>
              <a:rPr kumimoji="1" lang="ko-KR" altLang="en-US" dirty="0"/>
              <a:t>각 교회마다 청소년들을 위해서 일찍이 고민하시고 애쓰시는 목회자</a:t>
            </a:r>
            <a:r>
              <a:rPr kumimoji="1" lang="en-US" altLang="ko-KR" dirty="0"/>
              <a:t>&amp;</a:t>
            </a:r>
            <a:r>
              <a:rPr kumimoji="1" lang="ko-KR" altLang="en-US" dirty="0"/>
              <a:t>교사 분들께 도움이 되는 시간이 되기를 소망합니다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 시간에는 여름 캠프의 전체적인 그림과 방향성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그리고 성경을 중심으로 한 교단 계절 교육교재를 통해 </a:t>
            </a:r>
            <a:endParaRPr kumimoji="1" lang="en-US" altLang="ko-KR" dirty="0"/>
          </a:p>
          <a:p>
            <a:r>
              <a:rPr kumimoji="1" lang="ko-KR" altLang="en-US" dirty="0"/>
              <a:t>어떻게 성결교회 청소년들이 즐겁게 하나님을 알아갈 수 있을지 살펴볼 수 있을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AA874AD-B08E-B648-B926-15BC665BDE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774312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앞서 주제 강의를 통해서 들으신 것처럼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올해부터 여름 계절교육이 </a:t>
            </a:r>
            <a:r>
              <a:rPr kumimoji="1" lang="en-US" altLang="ko-KR" dirty="0"/>
              <a:t>2</a:t>
            </a:r>
            <a:r>
              <a:rPr kumimoji="1" lang="ko-KR" altLang="en-US" dirty="0"/>
              <a:t>년에 걸쳐 구약과 신약을 함께 배워가는 바이블캠프로 진행됩니다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이러한 배경의 이유와 목적은 무엇이냐</a:t>
            </a:r>
            <a:r>
              <a:rPr kumimoji="1" lang="en-US" altLang="ko-KR" dirty="0"/>
              <a:t>?</a:t>
            </a:r>
          </a:p>
          <a:p>
            <a:r>
              <a:rPr kumimoji="1" lang="ko-KR" altLang="en-US" dirty="0"/>
              <a:t>우리가 성경의 다양한 주제와 이야기 및 사건들을 다루지만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조각 조각 부분적으로 알고 있다는 문제에 있습니다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이를 교육적으로 엮어주기 위해서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익숙하고 알고 있던 이야기를 하나의 흐름으로 이어주는 작업을 하는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그리하여 </a:t>
            </a:r>
            <a:r>
              <a:rPr kumimoji="1" lang="en-US" altLang="ko-KR" dirty="0"/>
              <a:t>18p,</a:t>
            </a:r>
            <a:r>
              <a:rPr kumimoji="1" lang="ko-KR" altLang="en-US" dirty="0"/>
              <a:t> 콘셉트에 적혀 있는 것처럼 올해는 </a:t>
            </a:r>
            <a:r>
              <a:rPr kumimoji="1" lang="en-US" altLang="ko-KR" dirty="0"/>
              <a:t>”</a:t>
            </a:r>
            <a:r>
              <a:rPr kumimoji="1" lang="ko-KR" altLang="en-US" dirty="0"/>
              <a:t>구약의 이야기를 하나의 큰 흐름 속에서 살펴보는 것</a:t>
            </a:r>
            <a:r>
              <a:rPr kumimoji="1" lang="en-US" altLang="ko-KR" dirty="0"/>
              <a:t>”</a:t>
            </a:r>
            <a:r>
              <a:rPr kumimoji="1" lang="ko-KR" altLang="en-US" dirty="0"/>
              <a:t>을 목표로 합니다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16907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5678B-F57F-49A1-7DD4-9797DC8EB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CBE6095-2758-CAD0-7D6C-B5D40A270E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1CF508E2-D10F-AF95-B53D-1FD50CBAE7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그러면서 나온 캠프 명이 바로 </a:t>
            </a:r>
            <a:r>
              <a:rPr kumimoji="1" lang="en-US" altLang="ko-KR" dirty="0"/>
              <a:t>‘</a:t>
            </a:r>
            <a:r>
              <a:rPr kumimoji="1" lang="ko-KR" altLang="en-US" dirty="0"/>
              <a:t>바이블 스퀘어</a:t>
            </a:r>
            <a:r>
              <a:rPr kumimoji="1" lang="en-US" altLang="ko-KR" dirty="0"/>
              <a:t>’</a:t>
            </a:r>
            <a:r>
              <a:rPr kumimoji="1" lang="ko-KR" altLang="en-US" dirty="0"/>
              <a:t> 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뉴욕의 타임스퀘어</a:t>
            </a:r>
            <a:r>
              <a:rPr kumimoji="1" lang="en-US" altLang="ko-KR" dirty="0"/>
              <a:t>,</a:t>
            </a:r>
            <a:r>
              <a:rPr kumimoji="1" lang="ko-KR" altLang="en-US" dirty="0"/>
              <a:t> 영등포의 타임스퀘어 등 사람들이 모여서 서로 알아가고 즐기고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다채롭게 시간을 보내는 것처럼</a:t>
            </a:r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5D096F07-986B-DA60-29D1-49E08731BF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37020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0F1294-050B-78E7-359F-4D16A283A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856A72A-8E26-C982-D9DA-2448382397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E6305266-0F20-7EE8-A835-5232E7087B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바이블 스퀘어는 하나님의 시간과 공간 안에서 청소년들이 함께 모여</a:t>
            </a:r>
            <a:endParaRPr kumimoji="1" lang="en-US" altLang="ko-KR" dirty="0"/>
          </a:p>
          <a:p>
            <a:r>
              <a:rPr kumimoji="1" lang="ko-KR" altLang="en-US" dirty="0"/>
              <a:t>구약의 인물과 사건들을 통해 하나님과 그 말씀을 알아가고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하나님께서 어떻게 우리와 이 세상을 지금까지 살피셨고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또 오늘 우리를 어떻게 바라보시며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앞으로 우리들을 놀랍게 변화시켜 가실지를 기대하며 나아가는 것입니다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1D04F2D-38D7-6B65-BCCE-F189E5DDE6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561470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D19D8-86EB-9C12-F999-E38202FF1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B0B0299-0B3A-1C0E-CED6-001C23DE1D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4BBB9624-D3B6-1BA8-92AE-F8B63820B6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이를 위해 준비한 캠프 운영을 위한 자료들을 </a:t>
            </a:r>
            <a:r>
              <a:rPr kumimoji="1" lang="ko-KR" altLang="en-US" dirty="0" err="1"/>
              <a:t>소개드립니다</a:t>
            </a:r>
            <a:r>
              <a:rPr kumimoji="1"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먼저</a:t>
            </a:r>
            <a:r>
              <a:rPr kumimoji="1" lang="en-US" altLang="ko-KR" dirty="0"/>
              <a:t>,</a:t>
            </a:r>
            <a:r>
              <a:rPr kumimoji="1" lang="ko-KR" altLang="en-US" dirty="0"/>
              <a:t> 캠프가 진행되는 동안 오리엔테이션</a:t>
            </a:r>
            <a:r>
              <a:rPr kumimoji="1" lang="en-US" altLang="ko-KR" dirty="0"/>
              <a:t>,</a:t>
            </a:r>
            <a:r>
              <a:rPr kumimoji="1" lang="ko-KR" altLang="en-US" dirty="0"/>
              <a:t> 조별 모임</a:t>
            </a:r>
            <a:r>
              <a:rPr kumimoji="1" lang="en-US" altLang="ko-KR" dirty="0"/>
              <a:t>,</a:t>
            </a:r>
            <a:r>
              <a:rPr kumimoji="1" lang="ko-KR" altLang="en-US" dirty="0"/>
              <a:t> 성경공부</a:t>
            </a:r>
            <a:r>
              <a:rPr kumimoji="1" lang="en-US" altLang="ko-KR" dirty="0"/>
              <a:t>,</a:t>
            </a:r>
            <a:r>
              <a:rPr kumimoji="1" lang="ko-KR" altLang="en-US" dirty="0"/>
              <a:t> 말씀 노트 등 청소년들이 적고 활용하는 워크북이 있습니다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조별 모임과 상설 프로그램을 진행할 수 있는 활동지</a:t>
            </a:r>
            <a:r>
              <a:rPr kumimoji="1" lang="en-US" altLang="ko-KR" dirty="0"/>
              <a:t>,</a:t>
            </a:r>
            <a:r>
              <a:rPr kumimoji="1" lang="ko-KR" altLang="en-US" dirty="0"/>
              <a:t> 카드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스티커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그리고 성경공부에 필요한 자료들이 포함된 활동 자료가 제공됩니다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또한 멀티미디어 자료로 홍보</a:t>
            </a:r>
            <a:r>
              <a:rPr kumimoji="1" lang="en-US" altLang="ko-KR" dirty="0"/>
              <a:t>,</a:t>
            </a:r>
            <a:r>
              <a:rPr kumimoji="1" lang="ko-KR" altLang="en-US" dirty="0"/>
              <a:t> 조별</a:t>
            </a:r>
            <a:r>
              <a:rPr kumimoji="1" lang="en-US" altLang="ko-KR" dirty="0"/>
              <a:t>,</a:t>
            </a:r>
            <a:r>
              <a:rPr kumimoji="1" lang="ko-KR" altLang="en-US" dirty="0"/>
              <a:t> 예배와 집회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상설</a:t>
            </a:r>
            <a:r>
              <a:rPr kumimoji="1" lang="en-US" altLang="ko-KR" dirty="0"/>
              <a:t>&amp;</a:t>
            </a:r>
            <a:r>
              <a:rPr kumimoji="1" lang="ko-KR" altLang="en-US" dirty="0" err="1"/>
              <a:t>어트랙션</a:t>
            </a:r>
            <a:r>
              <a:rPr kumimoji="1" lang="en-US" altLang="ko-KR" dirty="0"/>
              <a:t>&amp;</a:t>
            </a:r>
            <a:r>
              <a:rPr kumimoji="1" lang="ko-KR" altLang="en-US" dirty="0"/>
              <a:t>캠프 후 프로그램에 필요한 인쇄출력 자료와 </a:t>
            </a:r>
            <a:r>
              <a:rPr kumimoji="1" lang="en-US" altLang="ko-KR" dirty="0"/>
              <a:t>PPT,</a:t>
            </a:r>
            <a:r>
              <a:rPr kumimoji="1" lang="ko-KR" altLang="en-US" dirty="0"/>
              <a:t> </a:t>
            </a:r>
            <a:r>
              <a:rPr kumimoji="1" lang="en-US" altLang="ko-KR" dirty="0"/>
              <a:t>PDF</a:t>
            </a:r>
            <a:r>
              <a:rPr kumimoji="1" lang="ko-KR" altLang="en-US" dirty="0"/>
              <a:t> 자료들을 제공합니다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이후에 강의를 들으시면서 어디서 어떻게 활용 가능한지 </a:t>
            </a:r>
            <a:r>
              <a:rPr kumimoji="1" lang="ko-KR" altLang="en-US" dirty="0" err="1"/>
              <a:t>소개드리겠습니다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B46BDA01-B574-5A4C-2ECF-50497E9855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382787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55183-B13C-BF01-C32D-BF9F77CF6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E8A8B1F-20C6-D1EE-8CEE-8B790A2FD9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D28F36C-8B80-9DF1-A168-A35D2217BE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교사가이드 </a:t>
            </a:r>
            <a:r>
              <a:rPr kumimoji="1" lang="en-US" altLang="ko-KR" dirty="0"/>
              <a:t>14p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가셔서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캠프 전체 일정을 보며 전체적인 내용을 </a:t>
            </a:r>
            <a:r>
              <a:rPr kumimoji="1" lang="ko-KR" altLang="en-US" dirty="0" err="1"/>
              <a:t>설명드리겠습니다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바이블스퀘어 캠프는 </a:t>
            </a:r>
            <a:r>
              <a:rPr kumimoji="1" lang="en-US" altLang="ko-KR" dirty="0"/>
              <a:t>2</a:t>
            </a:r>
            <a:r>
              <a:rPr kumimoji="1" lang="ko-KR" altLang="en-US" dirty="0"/>
              <a:t>박 </a:t>
            </a:r>
            <a:r>
              <a:rPr kumimoji="1" lang="en-US" altLang="ko-KR" dirty="0"/>
              <a:t>3</a:t>
            </a:r>
            <a:r>
              <a:rPr kumimoji="1" lang="ko-KR" altLang="en-US" dirty="0"/>
              <a:t>일 일정을 기준으로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캠프 </a:t>
            </a:r>
            <a:r>
              <a:rPr kumimoji="1" lang="en-US" altLang="ko-KR" dirty="0"/>
              <a:t>3</a:t>
            </a:r>
            <a:r>
              <a:rPr kumimoji="1" lang="ko-KR" altLang="en-US" dirty="0"/>
              <a:t>주 전부터 진행되는 홍보 프로그램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캠프가 시작되며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오리엔테이션</a:t>
            </a:r>
            <a:r>
              <a:rPr kumimoji="1" lang="en-US" altLang="ko-KR" dirty="0"/>
              <a:t>&amp;</a:t>
            </a:r>
            <a:r>
              <a:rPr kumimoji="1" lang="ko-KR" altLang="en-US" dirty="0"/>
              <a:t>조별 모임</a:t>
            </a:r>
            <a:r>
              <a:rPr kumimoji="1" lang="en-US" altLang="ko-KR" dirty="0"/>
              <a:t>&amp;QT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진행할 수 있는 조별 프로그램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구약 성경의 이야기를 오경</a:t>
            </a:r>
            <a:r>
              <a:rPr kumimoji="1" lang="en-US" altLang="ko-KR" dirty="0"/>
              <a:t>-</a:t>
            </a:r>
            <a:r>
              <a:rPr kumimoji="1" lang="ko-KR" altLang="en-US" dirty="0"/>
              <a:t>역사서</a:t>
            </a:r>
            <a:r>
              <a:rPr kumimoji="1" lang="en-US" altLang="ko-KR" dirty="0"/>
              <a:t>-</a:t>
            </a:r>
            <a:r>
              <a:rPr kumimoji="1" lang="ko-KR" altLang="en-US" dirty="0"/>
              <a:t>선지서와 시가서의 흐름 속에서 배우고 표현해보는 세 번의 성경공부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구약 성경의 인물과 사건들을 즐겁게 몸으로 체득해가는 </a:t>
            </a:r>
            <a:r>
              <a:rPr kumimoji="1" lang="ko-KR" altLang="en-US" dirty="0" err="1"/>
              <a:t>어트랙션</a:t>
            </a:r>
            <a:r>
              <a:rPr kumimoji="1" lang="ko-KR" altLang="en-US" dirty="0"/>
              <a:t> 프로그램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하나님에 대한 생각과 마음을 기록하고 표현해보는 상설 프로그램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캠프를 마치며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스스로 자신이 만나고 </a:t>
            </a:r>
            <a:r>
              <a:rPr kumimoji="1" lang="ko-KR" altLang="en-US" dirty="0" err="1"/>
              <a:t>알게된</a:t>
            </a:r>
            <a:r>
              <a:rPr kumimoji="1" lang="ko-KR" altLang="en-US" dirty="0"/>
              <a:t> 하나님을 이야기해 보는 캠프 후 프로그램으로 구성됩니다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42841AEA-8C1B-5DA2-5C74-C073C6DC33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58177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B91B71-3A60-4FDD-AE74-E48E691B2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DD09B5F9-0042-5AD1-80FE-D75AE67DC7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28DF6C72-358C-AF43-D357-0D5A5B329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먼저 교사가이드 </a:t>
            </a:r>
            <a:r>
              <a:rPr kumimoji="1" lang="en-US" altLang="ko-KR" dirty="0"/>
              <a:t>19p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보시며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홍보 프로그램을 </a:t>
            </a:r>
            <a:r>
              <a:rPr kumimoji="1" lang="ko-KR" altLang="en-US" dirty="0" err="1"/>
              <a:t>소개드립니다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B862764-A7EB-A64B-6D11-C2FFC536AB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92753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97827-D898-887C-1DC2-261D0CBED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FE41BEA-96F0-35C6-5214-E55DC7EF22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6886F03-BFDC-43C8-AC9E-9E6C257AAA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홍보 프로그램은 캠프 </a:t>
            </a:r>
            <a:r>
              <a:rPr kumimoji="1" lang="en-US" altLang="ko-KR" dirty="0"/>
              <a:t>3</a:t>
            </a:r>
            <a:r>
              <a:rPr kumimoji="1" lang="ko-KR" altLang="en-US" dirty="0"/>
              <a:t>주전부터 순차적으로 바이블 트레일러</a:t>
            </a:r>
            <a:r>
              <a:rPr kumimoji="1" lang="en-US" altLang="ko-KR" dirty="0"/>
              <a:t>,</a:t>
            </a:r>
            <a:r>
              <a:rPr kumimoji="1" lang="ko-KR" altLang="en-US" dirty="0"/>
              <a:t> 구약 </a:t>
            </a:r>
            <a:r>
              <a:rPr kumimoji="1" lang="ko-KR" altLang="en-US" dirty="0" err="1"/>
              <a:t>숏츠</a:t>
            </a:r>
            <a:r>
              <a:rPr kumimoji="1" lang="ko-KR" altLang="en-US" dirty="0"/>
              <a:t> 콘테스트</a:t>
            </a:r>
            <a:r>
              <a:rPr kumimoji="1" lang="en-US" altLang="ko-KR" dirty="0"/>
              <a:t>,</a:t>
            </a:r>
            <a:r>
              <a:rPr kumimoji="1" lang="ko-KR" altLang="en-US" dirty="0"/>
              <a:t> 마음열기 활동이 있습니다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 </a:t>
            </a:r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36749C59-5FF4-6E39-B684-0DCD54FD4B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978176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F0108E-4B90-2123-BFA1-034222745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1F27FF7C-D953-0D97-AAEE-EE300BF61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AF5F043-4979-9D03-138B-60A2E2C463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먼저</a:t>
            </a:r>
            <a:r>
              <a:rPr kumimoji="1" lang="en-US" altLang="ko-KR" dirty="0"/>
              <a:t>,</a:t>
            </a:r>
            <a:r>
              <a:rPr kumimoji="1" lang="ko-KR" altLang="en-US" dirty="0"/>
              <a:t> 캠프 </a:t>
            </a:r>
            <a:r>
              <a:rPr kumimoji="1" lang="en-US" altLang="ko-KR" dirty="0"/>
              <a:t>3</a:t>
            </a:r>
            <a:r>
              <a:rPr kumimoji="1" lang="ko-KR" altLang="en-US" dirty="0"/>
              <a:t>주전에 진행되는 바이블 트레일러는</a:t>
            </a:r>
            <a:endParaRPr kumimoji="1" lang="en-US" altLang="ko-KR" dirty="0"/>
          </a:p>
          <a:p>
            <a:r>
              <a:rPr kumimoji="1" lang="ko-KR" altLang="en-US" dirty="0"/>
              <a:t>캠프를 미리 소개하는 홍보 영상 제작 활동입니다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보시는 것과 같이 홍보 대본 예시를 제공합니다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대본을 교회의 상황에 맞게 수정한 후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스마트폰으로 대본을 성우처럼 실감나게 읽는 영상을 입을 중심으로 촬영합니다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그 촬영 영상을 부서의 여러 구성원들에게 찾아가 얼굴에 맞춰 들게 한 후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영상에 맞춰 알맞게 제스처와 표정을 </a:t>
            </a:r>
            <a:r>
              <a:rPr kumimoji="1" lang="ko-KR" altLang="en-US" dirty="0" err="1"/>
              <a:t>짓도록</a:t>
            </a:r>
            <a:r>
              <a:rPr kumimoji="1" lang="ko-KR" altLang="en-US" dirty="0"/>
              <a:t> 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그래서 그 영상을 촬영한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하나로 합치면 캠프를 홍보하는 영상을 비교적 쉽게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많은 사람이 참여하여 </a:t>
            </a:r>
            <a:r>
              <a:rPr kumimoji="1" lang="ko-KR" altLang="en-US" dirty="0" err="1"/>
              <a:t>부담없이</a:t>
            </a:r>
            <a:r>
              <a:rPr kumimoji="1" lang="ko-KR" altLang="en-US" dirty="0"/>
              <a:t> 제작할 수 있을 것입니다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6267441-91E0-A972-C0C9-73A0659C4E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148381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95D97-BA44-77C6-6940-80EECA90E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EE20C28-0A38-62FE-A140-988C6D9100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86E310B-7A9E-1279-2BFE-8491789AD4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두번째는 구약 </a:t>
            </a:r>
            <a:r>
              <a:rPr kumimoji="1" lang="ko-KR" altLang="en-US" dirty="0" err="1"/>
              <a:t>숏츠</a:t>
            </a:r>
            <a:r>
              <a:rPr kumimoji="1" lang="ko-KR" altLang="en-US" dirty="0"/>
              <a:t> 콘테스트 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말 그대로 </a:t>
            </a:r>
            <a:r>
              <a:rPr kumimoji="1" lang="ko-KR" altLang="en-US" dirty="0" err="1"/>
              <a:t>숏츠를</a:t>
            </a:r>
            <a:r>
              <a:rPr kumimoji="1" lang="ko-KR" altLang="en-US" dirty="0"/>
              <a:t> 청소년들이 자유롭게 촬영하도록 하는 공모전입니다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그런데 주제가 구약입니다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구약과 조금이라도 관련되면 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물론 구약 성경이라는 단어가 들어가거나</a:t>
            </a:r>
            <a:r>
              <a:rPr kumimoji="1" lang="en-US" altLang="ko-KR" dirty="0"/>
              <a:t>,</a:t>
            </a:r>
            <a:r>
              <a:rPr kumimoji="1" lang="ko-KR" altLang="en-US" dirty="0"/>
              <a:t> 구약의 인물이 포함되면 가산점을 주고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교사들은 아이들에게 기준만 정해주는 것이죠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아이들이 생각하고 이해하는 구약에 대한 것들을 알아보기 위해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아마도 생각지도 못한 것들이 </a:t>
            </a:r>
            <a:r>
              <a:rPr kumimoji="1" lang="ko-KR" altLang="en-US" dirty="0" err="1"/>
              <a:t>나올거라고</a:t>
            </a:r>
            <a:r>
              <a:rPr kumimoji="1" lang="ko-KR" altLang="en-US" dirty="0"/>
              <a:t> 생각합니다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그래서 조회수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좋아요수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공유수</a:t>
            </a:r>
            <a:r>
              <a:rPr kumimoji="1" lang="en-US" altLang="ko-KR" dirty="0"/>
              <a:t>,</a:t>
            </a:r>
            <a:r>
              <a:rPr kumimoji="1" lang="ko-KR" altLang="en-US" dirty="0"/>
              <a:t> 가산점</a:t>
            </a:r>
            <a:r>
              <a:rPr kumimoji="1" lang="en-US" altLang="ko-KR" dirty="0"/>
              <a:t>,</a:t>
            </a:r>
            <a:r>
              <a:rPr kumimoji="1" lang="ko-KR" altLang="en-US" dirty="0"/>
              <a:t> 심사위원 점수를 합쳐 </a:t>
            </a:r>
            <a:r>
              <a:rPr kumimoji="1" lang="en-US" altLang="ko-KR" dirty="0"/>
              <a:t>1</a:t>
            </a:r>
            <a:r>
              <a:rPr kumimoji="1" lang="ko-KR" altLang="en-US" dirty="0"/>
              <a:t>등을 한 개인이나 팀을 캠프 </a:t>
            </a:r>
            <a:r>
              <a:rPr kumimoji="1" lang="ko-KR" altLang="en-US" dirty="0" err="1"/>
              <a:t>첫째날</a:t>
            </a:r>
            <a:r>
              <a:rPr kumimoji="1" lang="ko-KR" altLang="en-US" dirty="0"/>
              <a:t> 여는 예배 </a:t>
            </a:r>
            <a:r>
              <a:rPr kumimoji="1" lang="ko-KR" altLang="en-US" dirty="0" err="1"/>
              <a:t>떄</a:t>
            </a:r>
            <a:r>
              <a:rPr kumimoji="1" lang="ko-KR" altLang="en-US" dirty="0"/>
              <a:t> 시상하고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함께 영상을 감상하며 캠프를 열면 좋을 것 같습니다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 </a:t>
            </a:r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E3E7886A-7080-480E-844D-0FDF9B51E7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896115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DB0B2-3F56-A8F5-564D-E249E7549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6A247C2-84F5-ECF4-DBB2-1073A3AA33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8B5031B-7710-185A-18A9-BA59AA6261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마지막 홍보 프로그램은 마음 열기 </a:t>
            </a:r>
            <a:r>
              <a:rPr kumimoji="1" lang="en-US" altLang="ko-KR" dirty="0"/>
              <a:t>Thank you Card, Pray Card</a:t>
            </a:r>
            <a:r>
              <a:rPr kumimoji="1" lang="ko-KR" altLang="en-US" dirty="0"/>
              <a:t> 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캠프 </a:t>
            </a:r>
            <a:r>
              <a:rPr kumimoji="1" lang="en-US" altLang="ko-KR" dirty="0"/>
              <a:t>1</a:t>
            </a:r>
            <a:r>
              <a:rPr kumimoji="1" lang="ko-KR" altLang="en-US" dirty="0"/>
              <a:t>주전</a:t>
            </a:r>
            <a:r>
              <a:rPr kumimoji="1" lang="en-US" altLang="ko-KR" dirty="0"/>
              <a:t>,</a:t>
            </a:r>
            <a:r>
              <a:rPr kumimoji="1" lang="ko-KR" altLang="en-US" dirty="0"/>
              <a:t> 반별 모임이나 주일에 </a:t>
            </a:r>
            <a:endParaRPr kumimoji="1" lang="en-US" altLang="ko-KR" dirty="0"/>
          </a:p>
          <a:p>
            <a:r>
              <a:rPr kumimoji="1" lang="ko-KR" altLang="en-US" dirty="0"/>
              <a:t>청소년들이 캠프를 기다리고 시작하기 전에 감사 제목과 기도제목을 미리 적어보는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청소년들의 마음이 준비되기를 기대하는 것이죠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58DB9E0D-9E64-1D53-0509-526839D3A7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758420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1B07CB-E360-CF47-19B5-2BCA84272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49E30E28-36F5-F98B-4031-A8EE5F9F0D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ACECD859-1840-EE78-56F4-9FF4AFB6D4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적는 과정에서 아이들의 생각과 걱정 마음가짐을 살펴볼 수 있을 것이라고 기대됩니다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또한 캠프의 마지막에 다시 </a:t>
            </a:r>
            <a:r>
              <a:rPr kumimoji="1" lang="en-US" altLang="ko-KR" dirty="0"/>
              <a:t>Thank you Card</a:t>
            </a:r>
            <a:r>
              <a:rPr kumimoji="1" lang="ko-KR" altLang="en-US" dirty="0"/>
              <a:t>와 </a:t>
            </a:r>
            <a:r>
              <a:rPr kumimoji="1" lang="en-US" altLang="ko-KR" dirty="0"/>
              <a:t>Pray</a:t>
            </a:r>
            <a:r>
              <a:rPr kumimoji="1" lang="ko-KR" altLang="en-US" dirty="0"/>
              <a:t>카드를 적는 활동이 있는데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캠프 전과 캠프 후의 마음을 비교해볼 수 있을 것입니다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4186CA7E-EE47-213F-CC20-1146EEB6E9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7821574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그리하여 홍보프로그램은</a:t>
            </a:r>
            <a:endParaRPr kumimoji="1" lang="en-US" altLang="ko-KR" dirty="0"/>
          </a:p>
          <a:p>
            <a:r>
              <a:rPr kumimoji="1" lang="ko-KR" altLang="en-US" dirty="0"/>
              <a:t>캠프에 대한 소개와 기대감을 부여하고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구약에 대한 청소년들의 생각과 이해를 살펴보며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우리 공동체의 청소년들의 관심사와 고민이 무엇인지를 파악하여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캠프를 통해 공동체가 어떻게 </a:t>
            </a:r>
            <a:r>
              <a:rPr kumimoji="1" lang="ko-KR" altLang="en-US" dirty="0" err="1"/>
              <a:t>나아가야할지</a:t>
            </a:r>
            <a:r>
              <a:rPr kumimoji="1" lang="ko-KR" altLang="en-US" dirty="0"/>
              <a:t> 목표와 방향성을 미리 설정하고 준비해 갈 수 있을 것입니다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133102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F84652-3AA0-8E48-5826-40838DBE3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DA3C45E-E21D-73F1-5B48-D4D201B0A7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5B814DB6-D6DD-1968-1D19-C0FEF68264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다음 소개드릴 파트는 조별 프로그램입니다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교사 가이드 </a:t>
            </a:r>
            <a:r>
              <a:rPr kumimoji="1" lang="en-US" altLang="ko-KR" dirty="0"/>
              <a:t>113p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참고해주세요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조별 프로그램은 캠프 첫날 오리엔테이션과 조별모임 때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그리고 캠프 둘째 날 </a:t>
            </a:r>
            <a:r>
              <a:rPr kumimoji="1" lang="en-US" altLang="ko-KR" dirty="0"/>
              <a:t>QT</a:t>
            </a:r>
            <a:r>
              <a:rPr kumimoji="1" lang="ko-KR" altLang="en-US" dirty="0"/>
              <a:t>활동이 포함됩니다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48FE248C-0912-1C24-928E-FB5507413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252428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3108446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그래서 첫날에는 </a:t>
            </a:r>
            <a:r>
              <a:rPr kumimoji="1" lang="ko-KR" altLang="en-US" dirty="0" err="1"/>
              <a:t>아이스브레이킹</a:t>
            </a:r>
            <a:r>
              <a:rPr kumimoji="1" lang="ko-KR" altLang="en-US" dirty="0"/>
              <a:t> 차원에서 조별로 자신을 소개하는 활동과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인간 빙고 활동이 있고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둘째날에는 아침 묵상이 제공됩니다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2344028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먼저 교사가이드 </a:t>
            </a:r>
            <a:r>
              <a:rPr kumimoji="1" lang="en-US" altLang="ko-KR" dirty="0"/>
              <a:t>114p</a:t>
            </a:r>
            <a:r>
              <a:rPr kumimoji="1" lang="ko-KR" altLang="en-US" dirty="0"/>
              <a:t>와 청소년 워크북 </a:t>
            </a:r>
            <a:r>
              <a:rPr kumimoji="1" lang="en-US" altLang="ko-KR" dirty="0"/>
              <a:t>2</a:t>
            </a:r>
            <a:r>
              <a:rPr kumimoji="1" lang="ko-KR" altLang="en-US" dirty="0"/>
              <a:t>페이지를 펼쳐주세요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 err="1"/>
              <a:t>아임</a:t>
            </a:r>
            <a:r>
              <a:rPr kumimoji="1" lang="ko-KR" altLang="en-US" dirty="0"/>
              <a:t> 파인 </a:t>
            </a:r>
            <a:r>
              <a:rPr kumimoji="1" lang="ko-KR" altLang="en-US" dirty="0" err="1"/>
              <a:t>땡큐</a:t>
            </a:r>
            <a:r>
              <a:rPr kumimoji="1" lang="ko-KR" altLang="en-US" dirty="0"/>
              <a:t> 앤 유</a:t>
            </a:r>
            <a:r>
              <a:rPr kumimoji="1" lang="en-US" altLang="ko-KR" dirty="0"/>
              <a:t>?</a:t>
            </a:r>
            <a:r>
              <a:rPr kumimoji="1" lang="ko-KR" altLang="en-US" dirty="0"/>
              <a:t>는 캠프를 시작하며 </a:t>
            </a:r>
            <a:r>
              <a:rPr kumimoji="1" lang="en-US" altLang="ko-KR" dirty="0"/>
              <a:t>3</a:t>
            </a:r>
            <a:r>
              <a:rPr kumimoji="1" lang="ko-KR" altLang="en-US" dirty="0"/>
              <a:t>단계로 나아가는 오리엔테이션 시간입니다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5095212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캠프동안 함께 보낼 조로 모여 활동이 시작됩니다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가장 먼저는 자신을 소개하는 시간입니다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이름 관심사 취미 </a:t>
            </a:r>
            <a:r>
              <a:rPr kumimoji="1" lang="en-US" altLang="ko-KR" dirty="0"/>
              <a:t>MBTI</a:t>
            </a:r>
            <a:r>
              <a:rPr kumimoji="1" lang="ko-KR" altLang="en-US" dirty="0"/>
              <a:t> 등 칸을 채우며 자신을 소개합니다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9312096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스텝 </a:t>
            </a:r>
            <a:r>
              <a:rPr kumimoji="1" lang="en-US" altLang="ko-KR" dirty="0"/>
              <a:t>2</a:t>
            </a:r>
            <a:r>
              <a:rPr kumimoji="1" lang="ko-KR" altLang="en-US" dirty="0"/>
              <a:t>에서는 스텝 </a:t>
            </a:r>
            <a:r>
              <a:rPr kumimoji="1" lang="en-US" altLang="ko-KR" dirty="0"/>
              <a:t>1</a:t>
            </a:r>
            <a:r>
              <a:rPr kumimoji="1" lang="ko-KR" altLang="en-US" dirty="0"/>
              <a:t>에서 자신이 적은 내용을 바탕으로 진실 문장 </a:t>
            </a:r>
            <a:r>
              <a:rPr kumimoji="1" lang="en-US" altLang="ko-KR" dirty="0"/>
              <a:t>2</a:t>
            </a:r>
            <a:r>
              <a:rPr kumimoji="1" lang="ko-KR" altLang="en-US" dirty="0"/>
              <a:t>개와 거짓 문장 </a:t>
            </a:r>
            <a:r>
              <a:rPr kumimoji="1" lang="en-US" altLang="ko-KR" dirty="0"/>
              <a:t>1</a:t>
            </a:r>
            <a:r>
              <a:rPr kumimoji="1" lang="ko-KR" altLang="en-US" dirty="0"/>
              <a:t>개를 조원끼리 돌아가며 발표합니다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발표를 들은 조원들은 </a:t>
            </a:r>
            <a:r>
              <a:rPr kumimoji="1" lang="en-US" altLang="ko-KR" dirty="0"/>
              <a:t>3</a:t>
            </a:r>
            <a:r>
              <a:rPr kumimoji="1" lang="ko-KR" altLang="en-US" dirty="0"/>
              <a:t> 문장 중 진실 문장과 거짓 문장을 가려내고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거짓 문장은 어느 부분이 다른 지를 말하며 서로를 알아갈 것입니다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19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34699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이렇게 활동이 끝나면 스텝 </a:t>
            </a:r>
            <a:r>
              <a:rPr kumimoji="1" lang="en-US" altLang="ko-KR" dirty="0"/>
              <a:t>3</a:t>
            </a:r>
            <a:r>
              <a:rPr kumimoji="1" lang="ko-KR" altLang="en-US" dirty="0"/>
              <a:t>에서는 서로 지킬 규칙을 정합니다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캠프 기간 동안 모두 함께 지킬 규칙과 더불어 조별로 서로 배려했으면 하는 것을 정하는 것이죠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청소년들이 스스로 규칙과 약속을 정함으로써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강압적으로 정해진 틀이 아니라 자신들이 정한 것을 지켜가는 차원에서 더 효과적입니다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교사는 이 과정에서 규칙들을 잘 조정하고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필요한 규칙들을 사전에 준비해서</a:t>
            </a:r>
            <a:endParaRPr kumimoji="1" lang="en-US" altLang="ko-KR" dirty="0"/>
          </a:p>
          <a:p>
            <a:r>
              <a:rPr kumimoji="1" lang="ko-KR" altLang="en-US" dirty="0"/>
              <a:t>아이들에게 제안하는 것도 좋은 방법입니다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이렇게 조별 모임이 한번 끝나면 전체 </a:t>
            </a:r>
            <a:r>
              <a:rPr kumimoji="1" lang="ko-KR" altLang="en-US" dirty="0" err="1"/>
              <a:t>오티를</a:t>
            </a:r>
            <a:r>
              <a:rPr kumimoji="1" lang="ko-KR" altLang="en-US" dirty="0"/>
              <a:t> 통해 공통규칙과 조별 규칙들을 공유해도 좋겠죠</a:t>
            </a:r>
            <a:r>
              <a:rPr kumimoji="1" lang="en-US" altLang="ko-KR" dirty="0"/>
              <a:t>?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0910555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두번째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en-US" altLang="ko-KR" dirty="0"/>
              <a:t>117p</a:t>
            </a:r>
            <a:r>
              <a:rPr kumimoji="1" lang="ko-KR" altLang="en-US" dirty="0" err="1"/>
              <a:t>에</a:t>
            </a:r>
            <a:r>
              <a:rPr kumimoji="1" lang="ko-KR" altLang="en-US" dirty="0"/>
              <a:t> 이 친구를 찾아라 는 인간 빙고 활동입니다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활동지가 양면 출력물로 제공되는데요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974265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멀티미디어 자료에 </a:t>
            </a:r>
            <a:r>
              <a:rPr kumimoji="1" lang="ko-KR" altLang="en-US" dirty="0" err="1"/>
              <a:t>이친구를</a:t>
            </a:r>
            <a:r>
              <a:rPr kumimoji="1" lang="ko-KR" altLang="en-US" dirty="0"/>
              <a:t> 찾아라 </a:t>
            </a:r>
            <a:r>
              <a:rPr kumimoji="1" lang="en-US" altLang="ko-KR" dirty="0"/>
              <a:t>PPT</a:t>
            </a:r>
            <a:r>
              <a:rPr kumimoji="1" lang="ko-KR" altLang="en-US" dirty="0"/>
              <a:t>자료가 제공됩니다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 자료에 빙고를 진행할 수 있는 질문들이 있습니다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예를 들면 질문 </a:t>
            </a:r>
            <a:r>
              <a:rPr kumimoji="1" lang="en-US" altLang="ko-KR" dirty="0"/>
              <a:t>1</a:t>
            </a:r>
            <a:r>
              <a:rPr kumimoji="1" lang="ko-KR" altLang="en-US" dirty="0" err="1"/>
              <a:t>에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민트초코</a:t>
            </a:r>
            <a:r>
              <a:rPr kumimoji="1" lang="ko-KR" altLang="en-US" dirty="0"/>
              <a:t> 싫어하는 사람</a:t>
            </a:r>
            <a:r>
              <a:rPr kumimoji="1" lang="en-US" altLang="ko-KR" dirty="0"/>
              <a:t>.</a:t>
            </a:r>
            <a:r>
              <a:rPr kumimoji="1" lang="ko-KR" altLang="en-US" dirty="0"/>
              <a:t> 이 있습니다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그러면 빙고 판 </a:t>
            </a:r>
            <a:r>
              <a:rPr kumimoji="1" lang="ko-KR" altLang="en-US" dirty="0" err="1"/>
              <a:t>네모칸</a:t>
            </a:r>
            <a:r>
              <a:rPr kumimoji="1" lang="ko-KR" altLang="en-US" dirty="0"/>
              <a:t> 좌측 상단에 질문 번호를 적고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 err="1"/>
              <a:t>민트초코</a:t>
            </a:r>
            <a:r>
              <a:rPr kumimoji="1" lang="ko-KR" altLang="en-US" dirty="0"/>
              <a:t> 싫어하는 친구를 찾아 나서는 겁니다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찾고 나면 이름을 적으면 되겠죠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 err="1"/>
              <a:t>빙고칸을</a:t>
            </a:r>
            <a:r>
              <a:rPr kumimoji="1" lang="ko-KR" altLang="en-US" dirty="0"/>
              <a:t> 다 채우면</a:t>
            </a:r>
            <a:r>
              <a:rPr kumimoji="1" lang="en-US" altLang="ko-KR" dirty="0"/>
              <a:t>,</a:t>
            </a:r>
            <a:r>
              <a:rPr kumimoji="1" lang="ko-KR" altLang="en-US" dirty="0"/>
              <a:t> 돌아가며 서로 칸을 지우게 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 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질문 번호에 해당되는 질문과 해당하는 친구의 이름을 함께 외치며 지웁니다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 err="1"/>
              <a:t>민트초코를</a:t>
            </a:r>
            <a:r>
              <a:rPr kumimoji="1" lang="ko-KR" altLang="en-US" dirty="0"/>
              <a:t> 싫어하는 사람 </a:t>
            </a:r>
            <a:r>
              <a:rPr kumimoji="1" lang="ko-KR" altLang="en-US" dirty="0" err="1"/>
              <a:t>박진리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4215805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마지막 조별 프로그램</a:t>
            </a:r>
            <a:r>
              <a:rPr kumimoji="1" lang="en-US" altLang="ko-KR" dirty="0"/>
              <a:t>,</a:t>
            </a:r>
            <a:r>
              <a:rPr kumimoji="1" lang="ko-KR" altLang="en-US" dirty="0"/>
              <a:t> 둘째날에 진행되는 다시 하나님을 바라보다 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교사 가이드 </a:t>
            </a:r>
            <a:r>
              <a:rPr kumimoji="1" lang="en-US" altLang="ko-KR" dirty="0"/>
              <a:t>119p</a:t>
            </a:r>
            <a:r>
              <a:rPr kumimoji="1" lang="ko-KR" altLang="en-US" dirty="0"/>
              <a:t> 청소년 워크북 </a:t>
            </a:r>
            <a:r>
              <a:rPr kumimoji="1" lang="en-US" altLang="ko-KR" dirty="0"/>
              <a:t>3</a:t>
            </a:r>
            <a:r>
              <a:rPr kumimoji="1" lang="ko-KR" altLang="en-US" dirty="0"/>
              <a:t>페이지입니다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한마디로 아침 묵상지 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조별로 모여서 인사를 나누고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각자 흩어져 개인 묵상을 합니다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0758527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시작 기도 시작하여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136508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말씀을 </a:t>
            </a:r>
            <a:r>
              <a:rPr kumimoji="1" lang="ko-KR" altLang="en-US" dirty="0" err="1"/>
              <a:t>여러번</a:t>
            </a:r>
            <a:r>
              <a:rPr kumimoji="1" lang="ko-KR" altLang="en-US" dirty="0"/>
              <a:t> 읽고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말씀에 대한 설명을 보며 묵상합니다</a:t>
            </a:r>
            <a:r>
              <a:rPr kumimoji="1" lang="en-US" altLang="ko-KR" dirty="0"/>
              <a:t>.</a:t>
            </a: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ko-KR" altLang="en-US" dirty="0"/>
              <a:t>이에 대한 보다 구체적인 해설은 교사가이드에 포함되어 있습니다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8807713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확인하고 생각해보는 질문에 대한 답을 적어보고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29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08657632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마침 기도로 묵상을 마무리합니다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앞에서 질문에 답을 </a:t>
            </a:r>
            <a:r>
              <a:rPr kumimoji="1" lang="ko-KR" altLang="en-US" dirty="0" err="1"/>
              <a:t>다적은</a:t>
            </a:r>
            <a:r>
              <a:rPr kumimoji="1" lang="ko-KR" altLang="en-US" dirty="0"/>
              <a:t> 후 조별로 모여서 간단한 나눔 후 기도로 마무리해도 좋겠죠</a:t>
            </a:r>
            <a:r>
              <a:rPr kumimoji="1" lang="en-US" altLang="ko-KR" dirty="0"/>
              <a:t>?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이렇게 조별 모임을 활용하시면 좋을 것 같습니다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427364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63849-D790-0F1E-2960-6AA2BC42F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311B9023-879C-9787-9AA2-24103D63A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01E16321-9F8A-3495-7519-C53B5FDBF8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이제 교사가이드 </a:t>
            </a:r>
            <a:r>
              <a:rPr kumimoji="1" lang="en-US" altLang="ko-KR" dirty="0"/>
              <a:t>71p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가셔서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캠프의 중요한 한 축인 세번의 성경공부입니다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기존에는 성경공부가 </a:t>
            </a:r>
            <a:r>
              <a:rPr kumimoji="1" lang="en-US" altLang="ko-KR" dirty="0"/>
              <a:t>2</a:t>
            </a:r>
            <a:r>
              <a:rPr kumimoji="1" lang="ko-KR" altLang="en-US" dirty="0"/>
              <a:t>번이었는데</a:t>
            </a:r>
            <a:r>
              <a:rPr kumimoji="1" lang="en-US" altLang="ko-KR" dirty="0"/>
              <a:t>,</a:t>
            </a:r>
            <a:r>
              <a:rPr kumimoji="1" lang="ko-KR" altLang="en-US" dirty="0"/>
              <a:t> 이번에는 </a:t>
            </a:r>
            <a:r>
              <a:rPr kumimoji="1" lang="en-US" altLang="ko-KR" dirty="0"/>
              <a:t>3</a:t>
            </a:r>
            <a:r>
              <a:rPr kumimoji="1" lang="ko-KR" altLang="en-US" dirty="0"/>
              <a:t>번으로 늘어났습니다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첫째날에 </a:t>
            </a:r>
            <a:r>
              <a:rPr kumimoji="1" lang="en-US" altLang="ko-KR" dirty="0"/>
              <a:t>1</a:t>
            </a:r>
            <a:r>
              <a:rPr kumimoji="1" lang="ko-KR" altLang="en-US" dirty="0"/>
              <a:t>번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둘쨰</a:t>
            </a:r>
            <a:r>
              <a:rPr kumimoji="1" lang="ko-KR" altLang="en-US" dirty="0"/>
              <a:t> 날에 </a:t>
            </a:r>
            <a:r>
              <a:rPr kumimoji="1" lang="en-US" altLang="ko-KR" dirty="0"/>
              <a:t>2</a:t>
            </a:r>
            <a:r>
              <a:rPr kumimoji="1" lang="ko-KR" altLang="en-US" dirty="0"/>
              <a:t>번 진행 됩니다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139F8F7-6E5A-F6C2-3FDC-491EC2EC32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942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008487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성경공부를 준비하면서 정말 고민이 많았습니다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왜냐하면</a:t>
            </a:r>
            <a:r>
              <a:rPr kumimoji="1" lang="en-US" altLang="ko-KR" dirty="0"/>
              <a:t>,</a:t>
            </a:r>
            <a:r>
              <a:rPr kumimoji="1" lang="ko-KR" altLang="en-US" dirty="0"/>
              <a:t> 구약의 전체 내용을 다루지만 동시에 교사가 단순히 내용을 전달하고 전수하는 것으로는 </a:t>
            </a:r>
            <a:endParaRPr kumimoji="1" lang="en-US" altLang="ko-KR" dirty="0"/>
          </a:p>
          <a:p>
            <a:r>
              <a:rPr kumimoji="1" lang="ko-KR" altLang="en-US" dirty="0"/>
              <a:t>하나님의 말씀과 청소년의 삶이 연결되지 않기 때문입니다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구약의 인물과 사건들을 알고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그것이 청소년들의 일상과 관계 맺고 연관성이 있어야 하는 것이죠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이를 위해서는 청소년들이 생각하고 고민하며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해석하고 스스로 받아들이도록 </a:t>
            </a:r>
            <a:r>
              <a:rPr kumimoji="1" lang="ko-KR" altLang="en-US" dirty="0" err="1"/>
              <a:t>해야합니다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67331095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DFDDB4-A012-6A2D-403D-B9AD3C705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E45679DA-4FF7-AA33-49E5-9F5FB1D285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ACD9E3CC-7603-6375-EE46-1561507694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이러한 차원에서 교사는 구약의 나타나는 하나님의 말씀을 </a:t>
            </a:r>
            <a:r>
              <a:rPr kumimoji="1" lang="en-US" altLang="ko-KR" dirty="0"/>
              <a:t>“</a:t>
            </a:r>
            <a:r>
              <a:rPr kumimoji="1" lang="ko-KR" altLang="en-US" dirty="0"/>
              <a:t>재밌게</a:t>
            </a:r>
            <a:r>
              <a:rPr kumimoji="1" lang="en-US" altLang="ko-KR" dirty="0"/>
              <a:t>”</a:t>
            </a:r>
            <a:r>
              <a:rPr kumimoji="1" lang="ko-KR" altLang="en-US" dirty="0"/>
              <a:t> 확실하게 전해주는 </a:t>
            </a:r>
            <a:r>
              <a:rPr kumimoji="1" lang="ko-KR" altLang="en-US" dirty="0" err="1"/>
              <a:t>스토리텔러입니다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동시에 청소년들이 자유롭고 다채롭게 생각하고 고민하도록 돕는 촉진자가 되어야 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단순히 교사가 가진 성경 지식이나 신앙을 주입하는 것이 아닌 것이죠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나만의 방식으로 내가 이해한 성경을 표현하도록 돕고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조와 공동체가 함께 이야기 나누고 고민해가면 배워가는 </a:t>
            </a:r>
            <a:endParaRPr kumimoji="1" lang="en-US" altLang="ko-KR" dirty="0"/>
          </a:p>
          <a:p>
            <a:r>
              <a:rPr kumimoji="1" lang="ko-KR" altLang="en-US" dirty="0"/>
              <a:t>공동 작업으로서 성경공부를 준비했습니다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9942E281-A26F-8778-B39D-E2A8A19BD8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4843825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그래서 모세오경</a:t>
            </a:r>
            <a:r>
              <a:rPr kumimoji="1" lang="en-US" altLang="ko-KR" dirty="0"/>
              <a:t>/</a:t>
            </a:r>
            <a:r>
              <a:rPr kumimoji="1" lang="ko-KR" altLang="en-US" dirty="0"/>
              <a:t>역사서</a:t>
            </a:r>
            <a:r>
              <a:rPr kumimoji="1" lang="en-US" altLang="ko-KR" dirty="0"/>
              <a:t>/</a:t>
            </a:r>
            <a:r>
              <a:rPr kumimoji="1" lang="ko-KR" altLang="en-US" dirty="0"/>
              <a:t>선지서와 시가서로 구분되는 </a:t>
            </a:r>
            <a:r>
              <a:rPr kumimoji="1" lang="en-US" altLang="ko-KR" dirty="0"/>
              <a:t>3</a:t>
            </a:r>
            <a:r>
              <a:rPr kumimoji="1" lang="ko-KR" altLang="en-US" dirty="0"/>
              <a:t>차례의 성경공부는 전체적으로 </a:t>
            </a:r>
            <a:r>
              <a:rPr kumimoji="1" lang="en-US" altLang="ko-KR" dirty="0"/>
              <a:t>5</a:t>
            </a:r>
            <a:r>
              <a:rPr kumimoji="1" lang="ko-KR" altLang="en-US" dirty="0"/>
              <a:t>단계의 교수</a:t>
            </a:r>
            <a:r>
              <a:rPr kumimoji="1" lang="en-US" altLang="ko-KR" dirty="0"/>
              <a:t>-</a:t>
            </a:r>
            <a:r>
              <a:rPr kumimoji="1" lang="ko-KR" altLang="en-US" dirty="0"/>
              <a:t>학습 단계로 진행됩니다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목회자나 총괄 교사가 청소년들의 시선을 열도록 </a:t>
            </a:r>
            <a:endParaRPr kumimoji="1" lang="en-US" altLang="ko-KR" dirty="0"/>
          </a:p>
          <a:p>
            <a:r>
              <a:rPr kumimoji="1" lang="ko-KR" altLang="en-US" dirty="0"/>
              <a:t>오경</a:t>
            </a:r>
            <a:r>
              <a:rPr kumimoji="1" lang="en-US" altLang="ko-KR" dirty="0"/>
              <a:t>,</a:t>
            </a:r>
            <a:r>
              <a:rPr kumimoji="1" lang="ko-KR" altLang="en-US" dirty="0"/>
              <a:t> 역사서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선지서 시가서에 대한 기초적인 설명을 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들은 후에 조별로 성경공부로 들어갑니다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조별로 모여서 성경공부에 들어가게 되면</a:t>
            </a:r>
            <a:r>
              <a:rPr kumimoji="1" lang="en-US" altLang="ko-KR" dirty="0"/>
              <a:t>,</a:t>
            </a:r>
            <a:r>
              <a:rPr kumimoji="1" lang="ko-KR" altLang="en-US" dirty="0"/>
              <a:t> 가장 먼저 교사의 스토리텔링을 통해서 구약의 인물과 사건들을 살펴봅니다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기초적인 성경의 지적 내용이 전달되기 때문에</a:t>
            </a:r>
            <a:r>
              <a:rPr kumimoji="1" lang="en-US" altLang="ko-KR" dirty="0"/>
              <a:t>,</a:t>
            </a:r>
            <a:r>
              <a:rPr kumimoji="1" lang="ko-KR" altLang="en-US" dirty="0"/>
              <a:t> 선생님들도 미리 준비하고 공부하며 배우는 시간이 필요합니다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en-US" altLang="ko-KR" dirty="0"/>
              <a:t>2</a:t>
            </a:r>
            <a:r>
              <a:rPr kumimoji="1" lang="ko-KR" altLang="en-US" dirty="0"/>
              <a:t>단계 교사의 스토리텔링을 듣고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en-US" altLang="ko-KR" dirty="0"/>
              <a:t>3</a:t>
            </a:r>
            <a:r>
              <a:rPr kumimoji="1" lang="ko-KR" altLang="en-US" dirty="0"/>
              <a:t>단계는 확인질문과 생각질문을 통해 의미를 엮습니다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확인 질문을 통해 각 과마다 핵심 개념을 한 문장으로 정리하고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그에 대하여 청소년들을 생각을 확장하는 질문에 답하며 고민합니다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그리고 </a:t>
            </a:r>
            <a:r>
              <a:rPr kumimoji="1" lang="en-US" altLang="ko-KR" dirty="0"/>
              <a:t>4</a:t>
            </a:r>
            <a:r>
              <a:rPr kumimoji="1" lang="ko-KR" altLang="en-US" dirty="0"/>
              <a:t>단계로 나아가는데요</a:t>
            </a:r>
            <a:r>
              <a:rPr kumimoji="1" lang="en-US" altLang="ko-KR" dirty="0"/>
              <a:t>.</a:t>
            </a:r>
            <a:r>
              <a:rPr kumimoji="1" lang="ko-KR" altLang="en-US" dirty="0"/>
              <a:t> 여기서는 표현하는 활동이 들어갑니다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일종의 예술 활동이죠 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이 작업이 끝나면 다시 대그룹으로 모여서</a:t>
            </a:r>
            <a:r>
              <a:rPr kumimoji="1" lang="en-US" altLang="ko-KR" dirty="0"/>
              <a:t>,</a:t>
            </a:r>
            <a:r>
              <a:rPr kumimoji="1" lang="ko-KR" altLang="en-US" dirty="0"/>
              <a:t> 소그룹에서 배우고 표현했던 것들을 함께 공유하며 여러 생각들을 나누며 학습하게 됩니다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008094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그래서 </a:t>
            </a:r>
            <a:r>
              <a:rPr kumimoji="1" lang="en-US" altLang="ko-KR" dirty="0"/>
              <a:t>1</a:t>
            </a:r>
            <a:r>
              <a:rPr kumimoji="1" lang="ko-KR" altLang="en-US" dirty="0"/>
              <a:t>과 모세오경에서는 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언약</a:t>
            </a:r>
            <a:r>
              <a:rPr kumimoji="1" lang="en-US" altLang="ko-KR" dirty="0"/>
              <a:t>,</a:t>
            </a:r>
            <a:r>
              <a:rPr kumimoji="1" lang="ko-KR" altLang="en-US" dirty="0"/>
              <a:t> 약속 이라는 하나님과의 관계에 초점을 두고 성경공부를 진행하며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콜라주 활동을 통해서 청소년들의 생각을 </a:t>
            </a:r>
            <a:r>
              <a:rPr kumimoji="1" lang="ko-KR" altLang="en-US" dirty="0" err="1"/>
              <a:t>확장시킵니다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23732753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DCBF5-FB55-260C-60C0-EDBA4FD0A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CDEFBCC2-B2B0-4EA0-FF01-EBA9B9D595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F7181AF0-798F-5578-C428-4B25BBACEC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2</a:t>
            </a:r>
            <a:r>
              <a:rPr kumimoji="1" lang="ko-KR" altLang="en-US" dirty="0"/>
              <a:t>과 역사서에서는 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인간의 마음과 삶으로 드러나는 죄와 태도에 대해서 살펴보면서</a:t>
            </a:r>
            <a:endParaRPr kumimoji="1" lang="en-US" altLang="ko-KR" dirty="0"/>
          </a:p>
          <a:p>
            <a:r>
              <a:rPr kumimoji="1" lang="ko-KR" altLang="en-US" dirty="0"/>
              <a:t>죄 카드를 적어보고 카드를 </a:t>
            </a:r>
            <a:r>
              <a:rPr kumimoji="1" lang="ko-KR" altLang="en-US" dirty="0" err="1"/>
              <a:t>파쇄하면서</a:t>
            </a:r>
            <a:r>
              <a:rPr kumimoji="1" lang="ko-KR" altLang="en-US" dirty="0"/>
              <a:t> 청소년들의 마음과 태도를 돌아봅니다</a:t>
            </a:r>
            <a:r>
              <a:rPr kumimoji="1" lang="en-US" altLang="ko-KR" dirty="0"/>
              <a:t>.</a:t>
            </a:r>
            <a:endParaRPr kumimoji="1" lang="ko-KR" altLang="en-US" dirty="0"/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44FC9B4-C269-22B9-770D-BAB4ADF1FE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7920112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30921-4D89-7BE5-8104-73E3461B7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7B9CA671-0D6A-7ADE-073B-53535768E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C3E7B6E9-AC41-F61F-CAB3-FDAC0C66F0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마지막으로 </a:t>
            </a:r>
            <a:r>
              <a:rPr kumimoji="1" lang="en-US" altLang="ko-KR" dirty="0"/>
              <a:t>3</a:t>
            </a:r>
            <a:r>
              <a:rPr kumimoji="1" lang="ko-KR" altLang="en-US" dirty="0"/>
              <a:t>과 선지서 시가서에서는 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삶의 구체적인 현실의 고통과 아픔 속에서도 소망과 희망</a:t>
            </a:r>
            <a:r>
              <a:rPr kumimoji="1" lang="en-US" altLang="ko-KR" dirty="0"/>
              <a:t>,</a:t>
            </a:r>
            <a:r>
              <a:rPr kumimoji="1" lang="ko-KR" altLang="en-US" dirty="0"/>
              <a:t> 구원과 회복을 바라보게 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우리 주변의 </a:t>
            </a:r>
            <a:r>
              <a:rPr kumimoji="1" lang="ko-KR" altLang="en-US" dirty="0" err="1"/>
              <a:t>고통당하는</a:t>
            </a:r>
            <a:r>
              <a:rPr kumimoji="1" lang="ko-KR" altLang="en-US" dirty="0"/>
              <a:t> 현실을 돌아보고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그 속에서 희망을 적어보고 시편을 통해서 찬양합니다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2338AE51-0913-AEE6-8429-26ACA3FCCB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65695277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교사 가이드 </a:t>
            </a:r>
            <a:r>
              <a:rPr kumimoji="1" lang="en-US" altLang="ko-KR" dirty="0"/>
              <a:t>76p</a:t>
            </a:r>
            <a:r>
              <a:rPr kumimoji="1" lang="ko-KR" altLang="en-US" dirty="0" err="1"/>
              <a:t>를</a:t>
            </a:r>
            <a:r>
              <a:rPr kumimoji="1" lang="ko-KR" altLang="en-US" dirty="0"/>
              <a:t> 보며 </a:t>
            </a:r>
            <a:r>
              <a:rPr kumimoji="1" lang="en-US" altLang="ko-KR" dirty="0"/>
              <a:t>1</a:t>
            </a:r>
            <a:r>
              <a:rPr kumimoji="1" lang="ko-KR" altLang="en-US" dirty="0"/>
              <a:t>과부터 구체적으로 살펴봅니다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39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0053154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1</a:t>
            </a:r>
            <a:r>
              <a:rPr kumimoji="1" lang="ko-KR" altLang="en-US" dirty="0"/>
              <a:t>과는 언약의 씨앗입니다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하나님과 우리를 백성으로 삼으시고 올바른 관계를 세우시는 그 약속</a:t>
            </a:r>
            <a:r>
              <a:rPr kumimoji="1" lang="en-US" altLang="ko-KR" dirty="0"/>
              <a:t>,</a:t>
            </a:r>
            <a:r>
              <a:rPr kumimoji="1" lang="ko-KR" altLang="en-US" dirty="0"/>
              <a:t> 언약을 통해 하나님의 백성이자 자녀인 정체성을 확인합니다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7328721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교사 가이드 </a:t>
            </a:r>
            <a:r>
              <a:rPr kumimoji="1" lang="en-US" altLang="ko-KR" dirty="0"/>
              <a:t>78</a:t>
            </a:r>
            <a:r>
              <a:rPr kumimoji="1" lang="ko-KR" altLang="en-US" dirty="0"/>
              <a:t>쪽부터 따라오시면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대그룹활동을 통해 모세오경에 대한 도입과 안내가 들어갑니다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81370979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소그룹으로 모여 워크북을 가지고 성경공부를 시작합니다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창조의 시작인 아담과 하와</a:t>
            </a:r>
            <a:endParaRPr kumimoji="1" lang="en-US" altLang="ko-KR" dirty="0"/>
          </a:p>
          <a:p>
            <a:r>
              <a:rPr kumimoji="1" lang="ko-KR" altLang="en-US" dirty="0"/>
              <a:t>언약의 시작인 아브라함</a:t>
            </a:r>
            <a:r>
              <a:rPr kumimoji="1" lang="en-US" altLang="ko-KR" dirty="0"/>
              <a:t>-</a:t>
            </a:r>
            <a:r>
              <a:rPr kumimoji="1" lang="ko-KR" altLang="en-US" dirty="0"/>
              <a:t>이삭</a:t>
            </a:r>
            <a:r>
              <a:rPr kumimoji="1" lang="en-US" altLang="ko-KR" dirty="0"/>
              <a:t>-</a:t>
            </a:r>
            <a:r>
              <a:rPr kumimoji="1" lang="ko-KR" altLang="en-US" dirty="0"/>
              <a:t>야곱</a:t>
            </a:r>
            <a:r>
              <a:rPr kumimoji="1" lang="en-US" altLang="ko-KR" dirty="0"/>
              <a:t>-</a:t>
            </a:r>
            <a:r>
              <a:rPr kumimoji="1" lang="ko-KR" altLang="en-US" dirty="0"/>
              <a:t>요셉</a:t>
            </a:r>
            <a:endParaRPr kumimoji="1" lang="en-US" altLang="ko-KR" dirty="0"/>
          </a:p>
          <a:p>
            <a:r>
              <a:rPr kumimoji="1" lang="ko-KR" altLang="en-US" dirty="0"/>
              <a:t>그 약속을 통해 하나님의 백성의 정체성을 세워가는 모세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결국 약속의 땅에서 언약을 이루시는 하나님을 살펴봅니다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97326882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</a:t>
            </a:r>
            <a:r>
              <a:rPr kumimoji="1" lang="en-US" altLang="ko-KR" dirty="0"/>
              <a:t>1</a:t>
            </a:r>
            <a:r>
              <a:rPr kumimoji="1" lang="ko-KR" altLang="en-US" dirty="0"/>
              <a:t>과로 들어오며 꼭 알아야 할 중심 개념이 확인 질문을 통해서</a:t>
            </a:r>
            <a:endParaRPr kumimoji="1" lang="en-US" altLang="ko-KR" dirty="0"/>
          </a:p>
          <a:p>
            <a:r>
              <a:rPr kumimoji="1" lang="ko-KR" altLang="en-US" dirty="0"/>
              <a:t>청소년들이 말하고 적도록 </a:t>
            </a:r>
            <a:r>
              <a:rPr kumimoji="1" lang="ko-KR" altLang="en-US" dirty="0" err="1"/>
              <a:t>돕습니다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확인 질문 같은 경우는</a:t>
            </a:r>
            <a:r>
              <a:rPr kumimoji="1" lang="en-US" altLang="ko-KR" dirty="0"/>
              <a:t>,</a:t>
            </a:r>
            <a:r>
              <a:rPr kumimoji="1" lang="ko-KR" altLang="en-US" dirty="0"/>
              <a:t> 청소년들이 교사의 스토리텔링을 바탕으로 답해보게 한 후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교사가 확실한 답을 정리해주며 적어보아도 좋습니다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 중심 개념을 파악한 후에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이제 청소년들이 생각해보게 하는 질문을 적고 나눕니다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생각 질문을 나눌 때는 청소년들에게 날 것</a:t>
            </a:r>
            <a:r>
              <a:rPr kumimoji="1" lang="en-US" altLang="ko-KR" dirty="0"/>
              <a:t>,</a:t>
            </a:r>
            <a:r>
              <a:rPr kumimoji="1" lang="ko-KR" altLang="en-US" dirty="0"/>
              <a:t> 가면을 쓴 내용 말고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진짜 </a:t>
            </a:r>
            <a:r>
              <a:rPr kumimoji="1" lang="ko-KR" altLang="en-US" dirty="0" err="1"/>
              <a:t>솔찍한</a:t>
            </a:r>
            <a:r>
              <a:rPr kumimoji="1" lang="ko-KR" altLang="en-US" dirty="0"/>
              <a:t> 생각을 나눌 수 있도록 분위기를 형성해줘야 합니다</a:t>
            </a:r>
            <a:r>
              <a:rPr kumimoji="1" lang="en-US" altLang="ko-KR" dirty="0"/>
              <a:t>.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3092380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그럼에도 청소년들이 말하기 어려워한다면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생각 질문 가이드를 통해서 대답을 이끌어내도 좋습니다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59846941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질문들을 통해서 알아본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이제 표현활동이 진행됩니다</a:t>
            </a:r>
            <a:r>
              <a:rPr kumimoji="1" lang="en-US" altLang="ko-KR" dirty="0"/>
              <a:t>.</a:t>
            </a:r>
          </a:p>
          <a:p>
            <a:r>
              <a:rPr kumimoji="1" lang="en-US" altLang="ko-KR" dirty="0"/>
              <a:t>1</a:t>
            </a:r>
            <a:r>
              <a:rPr kumimoji="1" lang="ko-KR" altLang="en-US" dirty="0"/>
              <a:t>과에서는 콜라주가 진행되는데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하나님과 관계를 자유롭게 표현하는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여기서는 도화지와 잡지</a:t>
            </a:r>
            <a:r>
              <a:rPr kumimoji="1" lang="en-US" altLang="ko-KR" dirty="0"/>
              <a:t>,</a:t>
            </a:r>
            <a:r>
              <a:rPr kumimoji="1" lang="ko-KR" altLang="en-US" dirty="0"/>
              <a:t> 성결신문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활천</a:t>
            </a:r>
            <a:r>
              <a:rPr kumimoji="1" lang="ko-KR" altLang="en-US" dirty="0"/>
              <a:t> 등 여러 자료들을 준비하시고 </a:t>
            </a:r>
            <a:r>
              <a:rPr kumimoji="1" lang="ko-KR" altLang="en-US" dirty="0" err="1"/>
              <a:t>제공해주셔야</a:t>
            </a:r>
            <a:r>
              <a:rPr kumimoji="1" lang="ko-KR" altLang="en-US" dirty="0"/>
              <a:t> 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3866379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워크북을 활용하여 자신이 표현할 큰 주제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포함하고 싶은 키워드</a:t>
            </a:r>
            <a:r>
              <a:rPr kumimoji="1" lang="en-US" altLang="ko-KR" dirty="0"/>
              <a:t>,</a:t>
            </a:r>
            <a:r>
              <a:rPr kumimoji="1" lang="ko-KR" altLang="en-US" dirty="0"/>
              <a:t> 느껴졌으면 하는 분위기를 적어보고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주어지는 신문</a:t>
            </a:r>
            <a:r>
              <a:rPr kumimoji="1" lang="en-US" altLang="ko-KR" dirty="0"/>
              <a:t>,</a:t>
            </a:r>
            <a:r>
              <a:rPr kumimoji="1" lang="ko-KR" altLang="en-US" dirty="0"/>
              <a:t> 잡지 등에서 그 요소들을 찾는 것이죠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그래서 각자의 생각에 알맞은 요소들을 찾아서 붙이면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4043648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4</a:t>
            </a:r>
            <a:r>
              <a:rPr kumimoji="1" lang="ko-KR" altLang="en-US" dirty="0"/>
              <a:t>절지</a:t>
            </a:r>
            <a:r>
              <a:rPr kumimoji="1" lang="en-US" altLang="ko-KR" dirty="0"/>
              <a:t>(</a:t>
            </a:r>
            <a:r>
              <a:rPr kumimoji="1" lang="ko-KR" altLang="en-US" dirty="0"/>
              <a:t>큰 종이</a:t>
            </a:r>
            <a:r>
              <a:rPr kumimoji="1" lang="en-US" altLang="ko-KR" dirty="0"/>
              <a:t>)</a:t>
            </a:r>
            <a:r>
              <a:rPr kumimoji="1" lang="ko-KR" altLang="en-US" dirty="0" err="1"/>
              <a:t>에</a:t>
            </a:r>
            <a:r>
              <a:rPr kumimoji="1" lang="ko-KR" altLang="en-US" dirty="0"/>
              <a:t> 함께 붙여 다음과 같은 작품이 나오는 것이죠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36961189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물론 여기서 끝나지 않고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각자 모은 요소들을 한곳에 모았을 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새롭게 </a:t>
            </a:r>
            <a:r>
              <a:rPr kumimoji="1" lang="ko-KR" altLang="en-US" dirty="0" err="1"/>
              <a:t>느껴지기에</a:t>
            </a:r>
            <a:endParaRPr kumimoji="1" lang="en-US" altLang="ko-KR" dirty="0"/>
          </a:p>
          <a:p>
            <a:r>
              <a:rPr kumimoji="1" lang="ko-KR" altLang="en-US" dirty="0"/>
              <a:t>각 조별로 우리 조의 포인트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감상평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제목등을</a:t>
            </a:r>
            <a:r>
              <a:rPr kumimoji="1" lang="ko-KR" altLang="en-US" dirty="0"/>
              <a:t> 고민하며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큐레이팅</a:t>
            </a:r>
            <a:r>
              <a:rPr kumimoji="1" lang="ko-KR" altLang="en-US" dirty="0"/>
              <a:t> 카드와 설명지를 적습니다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그리고 각 조의 결과물을 </a:t>
            </a:r>
            <a:r>
              <a:rPr kumimoji="1" lang="ko-KR" altLang="en-US" dirty="0" err="1"/>
              <a:t>함꼐</a:t>
            </a:r>
            <a:r>
              <a:rPr kumimoji="1" lang="ko-KR" altLang="en-US" dirty="0"/>
              <a:t> 나누며 생각이 확장됩니다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94081256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이후 새길 말씀을 </a:t>
            </a:r>
            <a:r>
              <a:rPr kumimoji="1" lang="ko-KR" altLang="en-US" dirty="0" err="1"/>
              <a:t>함꼐</a:t>
            </a:r>
            <a:r>
              <a:rPr kumimoji="1" lang="ko-KR" altLang="en-US" dirty="0"/>
              <a:t> 읽으며 성경공부를 마무리합니다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성경공부인 동시에 일종의 하나의 활동입니다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49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47401243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교사가이드 </a:t>
            </a:r>
            <a:r>
              <a:rPr kumimoji="1" lang="en-US" altLang="ko-KR" dirty="0"/>
              <a:t>89p</a:t>
            </a:r>
            <a:r>
              <a:rPr kumimoji="1" lang="ko-KR" altLang="en-US" dirty="0"/>
              <a:t> 보시며 </a:t>
            </a:r>
            <a:r>
              <a:rPr kumimoji="1" lang="en-US" altLang="ko-KR" dirty="0"/>
              <a:t>2</a:t>
            </a:r>
            <a:r>
              <a:rPr kumimoji="1" lang="ko-KR" altLang="en-US" dirty="0"/>
              <a:t>과 길 잃은 마음 살펴보겠습니다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74230990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2</a:t>
            </a:r>
            <a:r>
              <a:rPr kumimoji="1" lang="ko-KR" altLang="en-US" dirty="0"/>
              <a:t>과에서는 역사서 속에 나타난 여러 인물들을 통해서 하나님을 떠나 방향을 잃은 마음과 행동들을 살펴보며</a:t>
            </a:r>
            <a:endParaRPr kumimoji="1" lang="en-US" altLang="ko-KR" dirty="0"/>
          </a:p>
          <a:p>
            <a:r>
              <a:rPr kumimoji="1" lang="ko-KR" altLang="en-US" dirty="0"/>
              <a:t>죄에 대해서 살펴봅니다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71671931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성경공부를 시작하며 대그룹에서 역사서에 대한 개관을 살펴보고</a:t>
            </a:r>
            <a:r>
              <a:rPr kumimoji="1" lang="en-US" altLang="ko-KR" dirty="0"/>
              <a:t>,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78088190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가나안에서 예루살렘까지 역사서의 스토리텔링을 살펴봅니다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청소년들은 워크북 </a:t>
            </a:r>
            <a:r>
              <a:rPr kumimoji="1" lang="en-US" altLang="ko-KR" dirty="0"/>
              <a:t>6</a:t>
            </a:r>
            <a:r>
              <a:rPr kumimoji="1" lang="ko-KR" altLang="en-US" dirty="0"/>
              <a:t>면을 보며 스토리텔링을 듣습니다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방심 속에서 길을 잃은 여호수아</a:t>
            </a:r>
            <a:endParaRPr kumimoji="1" lang="en-US" altLang="ko-KR" dirty="0"/>
          </a:p>
          <a:p>
            <a:r>
              <a:rPr kumimoji="1" lang="ko-KR" altLang="en-US" dirty="0"/>
              <a:t>힘을 믿고 길을 잃은 삼손</a:t>
            </a:r>
            <a:endParaRPr kumimoji="1" lang="en-US" altLang="ko-KR" dirty="0"/>
          </a:p>
          <a:p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5311828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B40D9-C73B-866C-7F10-8559AA2FE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25B52590-B3AE-5E00-E78E-5D7CCEB16F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DFF070F1-BD7B-2105-58A9-F476E99937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하나님을 가볍게 여겨 길을 잃은 </a:t>
            </a:r>
            <a:r>
              <a:rPr kumimoji="1" lang="ko-KR" altLang="en-US" dirty="0" err="1"/>
              <a:t>홉니와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비느하스</a:t>
            </a:r>
            <a:endParaRPr kumimoji="1" lang="en-US" altLang="ko-KR" dirty="0"/>
          </a:p>
          <a:p>
            <a:r>
              <a:rPr kumimoji="1" lang="ko-KR" altLang="en-US" dirty="0"/>
              <a:t>욕망을 따라 길을 잃은 다윗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그들과 별 다를 바 없는 우리들과 그럼에도 불구하고 하나님께로 돌아가고 돌아오는 길을 배웁니다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718EA08E-6E94-AFE0-0AF8-4CCD0ED6E8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86949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 속에서 질문들을 통해 의미를 엮습니다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확인 질문을 통해 </a:t>
            </a:r>
            <a:r>
              <a:rPr kumimoji="1" lang="en-US" altLang="ko-KR" dirty="0"/>
              <a:t>2</a:t>
            </a:r>
            <a:r>
              <a:rPr kumimoji="1" lang="ko-KR" altLang="en-US" dirty="0"/>
              <a:t>과를 통해 배우는 중심 개념을 적어봅니다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하나님을 떠나 길을 잃은 마음이 선택과 행동들로 드러났다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생각해보도록 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그런 그들의 마음 속에는 어떤 마음이 있었을까</a:t>
            </a:r>
            <a:r>
              <a:rPr kumimoji="1" lang="en-US" altLang="ko-KR" dirty="0"/>
              <a:t>?</a:t>
            </a:r>
          </a:p>
          <a:p>
            <a:r>
              <a:rPr kumimoji="1" lang="ko-KR" altLang="en-US" dirty="0"/>
              <a:t>그런 마음이 나에게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우리에게는 없을까 </a:t>
            </a:r>
            <a:r>
              <a:rPr kumimoji="1" lang="ko-KR" altLang="en-US" dirty="0" err="1"/>
              <a:t>생각해보게합니다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22181434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이제 표현해보는 활동입니다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내 삶의 전반에서 기억나거나 마음에 남아있는 </a:t>
            </a:r>
            <a:r>
              <a:rPr kumimoji="1" lang="ko-KR" altLang="en-US" dirty="0" err="1"/>
              <a:t>긿</a:t>
            </a:r>
            <a:r>
              <a:rPr kumimoji="1" lang="ko-KR" altLang="en-US" dirty="0"/>
              <a:t> 잃었던 순간들을 떠올려봅니다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정죄하기 위한 것이 아니라 우리가 해결하지 </a:t>
            </a:r>
            <a:r>
              <a:rPr kumimoji="1" lang="ko-KR" altLang="en-US" dirty="0" err="1"/>
              <a:t>못한채</a:t>
            </a:r>
            <a:endParaRPr kumimoji="1" lang="en-US" altLang="ko-KR" dirty="0"/>
          </a:p>
          <a:p>
            <a:r>
              <a:rPr kumimoji="1" lang="ko-KR" altLang="en-US" dirty="0"/>
              <a:t>여전히 쓰린 죄를 하나님 앞에 내어놓는 것이죠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20259626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활동자료에 있는 </a:t>
            </a:r>
            <a:r>
              <a:rPr kumimoji="1" lang="en-US" altLang="ko-KR" dirty="0"/>
              <a:t>Sin</a:t>
            </a:r>
            <a:r>
              <a:rPr kumimoji="1" lang="ko-KR" altLang="en-US" dirty="0"/>
              <a:t> 죄 카드에 내가 어떤 마음이 있었는지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나의 잘못된 마음을 </a:t>
            </a:r>
            <a:r>
              <a:rPr kumimoji="1" lang="en-US" altLang="ko-KR" dirty="0"/>
              <a:t>Sin </a:t>
            </a:r>
            <a:r>
              <a:rPr kumimoji="1" lang="ko-KR" altLang="en-US" dirty="0"/>
              <a:t>카드에 적어보고 직접 그 종이를 </a:t>
            </a:r>
            <a:r>
              <a:rPr kumimoji="1" lang="ko-KR" altLang="en-US" dirty="0" err="1"/>
              <a:t>파쇄합니다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여기서 주의할 것이</a:t>
            </a:r>
            <a:r>
              <a:rPr kumimoji="1" lang="en-US" altLang="ko-KR" dirty="0"/>
              <a:t>.</a:t>
            </a:r>
            <a:r>
              <a:rPr kumimoji="1" lang="ko-KR" altLang="en-US" dirty="0"/>
              <a:t> 내가 카드를 </a:t>
            </a:r>
            <a:r>
              <a:rPr kumimoji="1" lang="ko-KR" altLang="en-US" dirty="0" err="1"/>
              <a:t>파쇄한다고</a:t>
            </a:r>
            <a:r>
              <a:rPr kumimoji="1" lang="ko-KR" altLang="en-US" dirty="0"/>
              <a:t> 스스로 죄가 사라지는 것이 아니라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하나님께 맡기고 돌이키겠다는 다짐의 행동입니다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7271791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조별 모임을 마친 다같이 모입니다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각 조에서 </a:t>
            </a:r>
            <a:r>
              <a:rPr kumimoji="1" lang="ko-KR" altLang="en-US" dirty="0" err="1"/>
              <a:t>파쇄한</a:t>
            </a:r>
            <a:r>
              <a:rPr kumimoji="1" lang="ko-KR" altLang="en-US" dirty="0"/>
              <a:t> 카드조각들을 한군데에 모읍니다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아마 까맣고 부서진 것들을 보며 우리의 잘못들을 눈으로 확인하고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동시에 우리가 죄인이라는 사실을 깨달으며</a:t>
            </a:r>
            <a:endParaRPr kumimoji="1" lang="en-US" altLang="ko-KR" dirty="0"/>
          </a:p>
          <a:p>
            <a:r>
              <a:rPr kumimoji="1" lang="ko-KR" altLang="en-US" dirty="0"/>
              <a:t>하나님께로 나아가야 함을 </a:t>
            </a:r>
            <a:r>
              <a:rPr kumimoji="1" lang="ko-KR" altLang="en-US" dirty="0" err="1"/>
              <a:t>깨달아가는</a:t>
            </a:r>
            <a:r>
              <a:rPr kumimoji="1" lang="ko-KR" altLang="en-US" dirty="0"/>
              <a:t>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19096184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CA977-B95B-19DA-E596-B6D774C88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609CCD7A-4206-2425-5C94-604FFED1DA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308D208D-F749-337E-39CC-E2CB23BB38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조별 모임을 마친 다같이 모입니다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각 조에서 </a:t>
            </a:r>
            <a:r>
              <a:rPr kumimoji="1" lang="ko-KR" altLang="en-US" dirty="0" err="1"/>
              <a:t>파쇄한</a:t>
            </a:r>
            <a:r>
              <a:rPr kumimoji="1" lang="ko-KR" altLang="en-US" dirty="0"/>
              <a:t> 카드조각들을 한군데에 모읍니다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아마 까맣고 부서진 것들을 보며 우리의 잘못들을 눈으로 확인하고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동시에 우리가 죄인이라는 사실을 깨달으며</a:t>
            </a:r>
            <a:endParaRPr kumimoji="1" lang="en-US" altLang="ko-KR" dirty="0"/>
          </a:p>
          <a:p>
            <a:r>
              <a:rPr kumimoji="1" lang="ko-KR" altLang="en-US" dirty="0"/>
              <a:t>하나님께로 나아가야 함을 </a:t>
            </a:r>
            <a:r>
              <a:rPr kumimoji="1" lang="ko-KR" altLang="en-US" dirty="0" err="1"/>
              <a:t>깨달아가는</a:t>
            </a:r>
            <a:r>
              <a:rPr kumimoji="1" lang="ko-KR" altLang="en-US" dirty="0"/>
              <a:t> 것입니다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257E4D3-B259-61D5-A003-E751995CDE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59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1272526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그리하여 우리의 영원한 </a:t>
            </a:r>
            <a:r>
              <a:rPr kumimoji="1" lang="ko-KR" altLang="en-US" dirty="0" err="1"/>
              <a:t>왕되신</a:t>
            </a:r>
            <a:r>
              <a:rPr kumimoji="1" lang="ko-KR" altLang="en-US" dirty="0"/>
              <a:t> 하나님과 그 하나님 나라를 바라보며 우리가 죄 가운데 구원과 회복의 소망을 바라보며 </a:t>
            </a:r>
            <a:r>
              <a:rPr kumimoji="1" lang="en-US" altLang="ko-KR" dirty="0"/>
              <a:t>2</a:t>
            </a:r>
            <a:r>
              <a:rPr kumimoji="1" lang="ko-KR" altLang="en-US" dirty="0"/>
              <a:t>과를 마칩니다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9864802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마지막으로 </a:t>
            </a:r>
            <a:r>
              <a:rPr kumimoji="1" lang="en-US" altLang="ko-KR" dirty="0"/>
              <a:t>100p 3</a:t>
            </a:r>
            <a:r>
              <a:rPr kumimoji="1" lang="ko-KR" altLang="en-US" dirty="0"/>
              <a:t>과 소망의 약속입니다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808879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3</a:t>
            </a:r>
            <a:r>
              <a:rPr kumimoji="1" lang="ko-KR" altLang="en-US" dirty="0"/>
              <a:t>과에서는 죄로 인해 길을 잃었던 우리들을 다시 붙드시고 회복시키시는 은혜를 살펴봅니다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67924230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대그룹에서 선지서와 시가서를 소개하며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ko-KR" altLang="en-US" dirty="0"/>
              <a:t>우리의 삶에 발견되는 실제적인 고통과 그 속에서의 소망을 바라봅니다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62360748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ko-KR" dirty="0"/>
              <a:t>3</a:t>
            </a:r>
            <a:r>
              <a:rPr kumimoji="1" lang="ko-KR" altLang="en-US" dirty="0"/>
              <a:t>과에서는 조금 다르게</a:t>
            </a:r>
            <a:r>
              <a:rPr kumimoji="1" lang="en-US" altLang="ko-KR" dirty="0"/>
              <a:t>,</a:t>
            </a:r>
            <a:r>
              <a:rPr kumimoji="1" lang="ko-KR" altLang="en-US" dirty="0"/>
              <a:t> 성경책을 펼치고 말씀을 찾으며 이야기를 알아갑니다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먼저 무너진 현실을 살펴보며</a:t>
            </a:r>
            <a:r>
              <a:rPr kumimoji="1" lang="en-US" altLang="ko-KR" dirty="0"/>
              <a:t>,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삶을 빼앗는 약탈과 착취를 살펴보며</a:t>
            </a:r>
            <a:endParaRPr kumimoji="1" lang="en-US" altLang="ko-KR" dirty="0"/>
          </a:p>
          <a:p>
            <a:r>
              <a:rPr kumimoji="1" lang="ko-KR" altLang="en-US" dirty="0"/>
              <a:t>말씀을 찾고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알맞은 스티커를 붙입니다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280801520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교사가 그런 행동들이 잘못된 이유를 설명하고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잘못된 행위에 대한 내용을 적어봅니다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7195448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37274-98B2-8809-2BBE-1F5905695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90EF9AF4-57AE-F46D-8C4F-FDB1AEE100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9AE89EBD-0417-9F37-2813-F52D49F955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두번째로는 세상을 무너뜨리는 전쟁과 파괴에 대해서 알아봅니다</a:t>
            </a:r>
            <a:r>
              <a:rPr kumimoji="1" lang="en-US" altLang="ko-KR" dirty="0"/>
              <a:t>.</a:t>
            </a:r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143D0D62-6431-B445-6832-339D82CFFD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9863415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AA7A1-E641-B9C9-3DAE-EB130923C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4D40025-93F1-9139-EF6C-34F84F53B9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7604EF9F-F8E1-2A5D-FEE8-AB8BBDF139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전쟁과 파괴로 세상이 무너질 것에 대한 내용을 적어봅니다</a:t>
            </a:r>
          </a:p>
          <a:p>
            <a:endParaRPr kumimoji="1" lang="en-US" altLang="ko-KR" dirty="0"/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E3CA2F8-E070-3C32-E5A0-AE35D03F3A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502647917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E4C96-134D-5522-AFEC-73F2CAF33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F1DB8118-4498-4ECD-8E10-F2363002D0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C56804C7-D25E-159F-54A2-244F64FE58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마지막으로 부패와 거짓에 대해서 알아봅니다</a:t>
            </a:r>
            <a:r>
              <a:rPr kumimoji="1" lang="en-US" altLang="ko-KR" dirty="0"/>
              <a:t>.</a:t>
            </a:r>
            <a:endParaRPr kumimoji="1" lang="ko-KR" altLang="en-US" dirty="0"/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7A0EC1B-02F4-1BD5-61F2-B79EFD89C7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54971598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1DD49-2B42-22A5-09F6-CAA05C9ED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CCD0392-8C3D-120E-117C-B95603D03D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E547DDFC-3253-9E3E-896C-78FCD4059F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그 속에 잘못된 마음에 대한 내용을 적습니다</a:t>
            </a:r>
            <a:r>
              <a:rPr kumimoji="1" lang="en-US" altLang="ko-KR" dirty="0"/>
              <a:t>.</a:t>
            </a:r>
            <a:endParaRPr kumimoji="1" lang="ko-KR" altLang="en-US" dirty="0"/>
          </a:p>
          <a:p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4463AC6-5158-EBD4-6CA1-E4123E2B09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69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10871278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이렇게 잘못을 적은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이제 하나님의 회복과 소망을 바라봅니다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전쟁과 평화의 상징인 포도를 기억하며 하나님의 회복을 바라봅니다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274993545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무너졌던 것들을 다시 일으키시고 세우심으로 우리에게 회복을 </a:t>
            </a:r>
            <a:r>
              <a:rPr kumimoji="1" lang="ko-KR" altLang="en-US" dirty="0" err="1"/>
              <a:t>부어주십니다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71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61630514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또한 우리 가운데 말씀을 </a:t>
            </a:r>
            <a:r>
              <a:rPr kumimoji="1" lang="ko-KR" altLang="en-US" dirty="0" err="1"/>
              <a:t>새겨주심으로</a:t>
            </a:r>
            <a:r>
              <a:rPr kumimoji="1" lang="ko-KR" altLang="en-US" dirty="0"/>
              <a:t> </a:t>
            </a:r>
            <a:endParaRPr kumimoji="1" lang="en-US" altLang="ko-KR" dirty="0"/>
          </a:p>
          <a:p>
            <a:r>
              <a:rPr kumimoji="1" lang="en-US" altLang="ko-KR" dirty="0"/>
              <a:t>]</a:t>
            </a:r>
            <a:r>
              <a:rPr kumimoji="1" lang="ko-KR" altLang="en-US" dirty="0"/>
              <a:t>하나님의 언약 안에서 하나님의 백성이자 자녀로서 정체성을 확실하게 세워갑니다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72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2870939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그리하여 무너진 현실 속에서도 </a:t>
            </a:r>
            <a:endParaRPr kumimoji="1" lang="en-US" altLang="ko-KR" dirty="0"/>
          </a:p>
          <a:p>
            <a:r>
              <a:rPr kumimoji="1" lang="ko-KR" altLang="en-US" dirty="0"/>
              <a:t>하나님께서 우리를 붙드시고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자기의 백성이라고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내 자녀라고 회복시키시는 은혜를 기억합니다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그러면서 나도 지금까지 하나님의 말씀을 잘 따라왔는가</a:t>
            </a:r>
            <a:r>
              <a:rPr kumimoji="1" lang="en-US" altLang="ko-KR" dirty="0"/>
              <a:t>?</a:t>
            </a:r>
          </a:p>
          <a:p>
            <a:r>
              <a:rPr kumimoji="1" lang="ko-KR" altLang="en-US" dirty="0"/>
              <a:t>말씀하신 진정한 회복과 평화를 </a:t>
            </a:r>
            <a:r>
              <a:rPr kumimoji="1" lang="ko-KR" altLang="en-US" dirty="0" err="1"/>
              <a:t>이루어왔는가를</a:t>
            </a:r>
            <a:r>
              <a:rPr kumimoji="1" lang="ko-KR" altLang="en-US" dirty="0"/>
              <a:t> 돌아보게 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73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444556485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그러면서 보호와 평안</a:t>
            </a:r>
            <a:r>
              <a:rPr kumimoji="1" lang="en-US" altLang="ko-KR" dirty="0"/>
              <a:t>,</a:t>
            </a:r>
            <a:r>
              <a:rPr kumimoji="1" lang="ko-KR" altLang="en-US" dirty="0"/>
              <a:t> 회복의 상징인 포도 열매 카드에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내 삶 속에 무너졌던 현실의 상황과</a:t>
            </a:r>
            <a:r>
              <a:rPr kumimoji="1" lang="en-US" altLang="ko-KR" dirty="0"/>
              <a:t>,</a:t>
            </a:r>
            <a:r>
              <a:rPr kumimoji="1" lang="ko-KR" altLang="en-US" dirty="0"/>
              <a:t> 내가 바라보는 이웃과 세상 속에서 무너진 현실들을 찾아봅니다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그리고 그 절망의 상황에서 우리를 건지실 하나님의 소망을 위한 기도를 적어봅니다</a:t>
            </a:r>
            <a:r>
              <a:rPr kumimoji="1" lang="en-US" altLang="ko-KR" dirty="0"/>
              <a:t>.</a:t>
            </a:r>
            <a:r>
              <a:rPr kumimoji="1" lang="ko-KR" altLang="en-US" dirty="0"/>
              <a:t> </a:t>
            </a: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74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994217019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여기서 </a:t>
            </a:r>
            <a:r>
              <a:rPr kumimoji="1" lang="en-US" altLang="ko-KR" dirty="0"/>
              <a:t>UV</a:t>
            </a:r>
            <a:r>
              <a:rPr kumimoji="1" lang="ko-KR" altLang="en-US" dirty="0"/>
              <a:t>펜을 활용하도록 </a:t>
            </a:r>
            <a:r>
              <a:rPr kumimoji="1" lang="ko-KR" altLang="en-US" dirty="0" err="1"/>
              <a:t>해놨는데요</a:t>
            </a:r>
            <a:r>
              <a:rPr kumimoji="1" lang="en-US" altLang="ko-KR" dirty="0"/>
              <a:t>.</a:t>
            </a:r>
            <a:r>
              <a:rPr kumimoji="1" lang="ko-KR" altLang="en-US" dirty="0"/>
              <a:t> 혹시나 나의 문제 주변의 문제를 숨기고 싶을 수 있기 때문에 </a:t>
            </a:r>
            <a:r>
              <a:rPr kumimoji="1" lang="en-US" altLang="ko-KR" dirty="0"/>
              <a:t>UV</a:t>
            </a:r>
            <a:r>
              <a:rPr kumimoji="1" lang="ko-KR" altLang="en-US" dirty="0"/>
              <a:t>펜을 활용하도록 했습니다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물론 일반 펜으로 사용하셔도 괜찮습니다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75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92318712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이 적은 열매들을 소망의 바구니에 함께 모읍니다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그런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다함께</a:t>
            </a:r>
            <a:r>
              <a:rPr kumimoji="1" lang="ko-KR" altLang="en-US" dirty="0"/>
              <a:t> 모여서 청소년들의 삶 속에 우리들의 </a:t>
            </a:r>
            <a:r>
              <a:rPr kumimoji="1" lang="ko-KR" altLang="en-US" dirty="0" err="1"/>
              <a:t>삶속에</a:t>
            </a:r>
            <a:r>
              <a:rPr kumimoji="1" lang="ko-KR" altLang="en-US" dirty="0"/>
              <a:t> 무너졌던 것들이 다시 세워져야 하는 것들을 함께 나눕니다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이것들을 나눌 때</a:t>
            </a:r>
            <a:r>
              <a:rPr kumimoji="1" lang="en-US" altLang="ko-KR" dirty="0"/>
              <a:t>,</a:t>
            </a:r>
            <a:r>
              <a:rPr kumimoji="1" lang="ko-KR" altLang="en-US" dirty="0"/>
              <a:t> 내가 모르고 있던 소외 되고 있던 부분들을 확인하고 새로운 지평이 열릴 것입니다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76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053721884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E72CC-F7C5-AEC7-C1BD-69D6E9B5F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5450EDC0-8156-57CC-FD7B-26C86387D1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89A464B6-FFFA-7745-1ED7-90A20F6E3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이 적은 열매들을 소망의 바구니에 함께 모읍니다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그런 후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ko-KR" altLang="en-US" dirty="0" err="1"/>
              <a:t>다함께</a:t>
            </a:r>
            <a:r>
              <a:rPr kumimoji="1" lang="ko-KR" altLang="en-US" dirty="0"/>
              <a:t> 모여서 청소년들의 삶 속에 우리들의 </a:t>
            </a:r>
            <a:r>
              <a:rPr kumimoji="1" lang="ko-KR" altLang="en-US" dirty="0" err="1"/>
              <a:t>삶속에</a:t>
            </a:r>
            <a:r>
              <a:rPr kumimoji="1" lang="ko-KR" altLang="en-US" dirty="0"/>
              <a:t> 무너졌던 것들이 다시 세워져야 하는 것들을 함께 나눕니다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이것들을 나눌 때</a:t>
            </a:r>
            <a:r>
              <a:rPr kumimoji="1" lang="en-US" altLang="ko-KR" dirty="0"/>
              <a:t>,</a:t>
            </a:r>
            <a:r>
              <a:rPr kumimoji="1" lang="ko-KR" altLang="en-US" dirty="0"/>
              <a:t> 내가 모르고 있던 소외 되고 있던 부분들을 확인하고 새로운 지평이 열릴 것입니다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F91F8AB9-2D9B-73B6-1C2A-D9A27179B4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77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213398535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그리고 마지막으로 새길 말씀을 읽으며</a:t>
            </a:r>
            <a:r>
              <a:rPr kumimoji="1" lang="en-US" altLang="ko-KR" dirty="0"/>
              <a:t>,</a:t>
            </a:r>
            <a:r>
              <a:rPr kumimoji="1" lang="ko-KR" altLang="en-US" dirty="0"/>
              <a:t> 회복과 건지심으로 구원을 얻은 우리가 잔치를 열고 누림을 기대하며 마무리 합니다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78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972678823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그리하여 성경공부를 마치면</a:t>
            </a:r>
            <a:endParaRPr kumimoji="1" lang="en-US" altLang="ko-KR" dirty="0"/>
          </a:p>
          <a:p>
            <a:endParaRPr kumimoji="1" lang="en-US" altLang="ko-KR" dirty="0"/>
          </a:p>
          <a:p>
            <a:r>
              <a:rPr kumimoji="1" lang="ko-KR" altLang="en-US" dirty="0"/>
              <a:t>언약은 하나님이 우리를 백성으로 삼으시고 올바른 관계를 세우시는 약속이다</a:t>
            </a:r>
            <a:r>
              <a:rPr kumimoji="1" lang="en-US" altLang="ko-KR" dirty="0"/>
              <a:t>.</a:t>
            </a:r>
          </a:p>
          <a:p>
            <a:r>
              <a:rPr kumimoji="1" lang="ko-KR" altLang="en-US" dirty="0"/>
              <a:t>그러나 죄로 인해 하나님을 떠나</a:t>
            </a:r>
            <a:endParaRPr kumimoji="1" lang="en-US" altLang="ko-KR" dirty="0"/>
          </a:p>
          <a:p>
            <a:r>
              <a:rPr kumimoji="1" lang="ko-KR" altLang="en-US" dirty="0"/>
              <a:t>우리는 방향을 잃고 잘못된 삶의 선택과 행동이 드러난다</a:t>
            </a:r>
            <a:r>
              <a:rPr kumimoji="1" lang="en-US" altLang="ko-KR" dirty="0"/>
              <a:t>.</a:t>
            </a:r>
          </a:p>
          <a:p>
            <a:endParaRPr kumimoji="1" lang="en-US" altLang="ko-KR" dirty="0"/>
          </a:p>
          <a:p>
            <a:r>
              <a:rPr kumimoji="1" lang="ko-KR" altLang="en-US" dirty="0"/>
              <a:t>그럼에도 불구하고 하나님이 길을 잃은 우리를 다시 붙드시고 회복시키시는 구원의 은혜를 알고 느끼고 기억하고</a:t>
            </a:r>
            <a:r>
              <a:rPr kumimoji="1" lang="en-US" altLang="ko-KR" dirty="0"/>
              <a:t>,</a:t>
            </a:r>
          </a:p>
          <a:p>
            <a:r>
              <a:rPr kumimoji="1" lang="ko-KR" altLang="en-US" dirty="0"/>
              <a:t>새롭게 펼쳐가는 것입니다</a:t>
            </a:r>
            <a:r>
              <a:rPr kumimoji="1" lang="en-US" altLang="ko-KR" dirty="0"/>
              <a:t>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79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129108767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ko-KR" altLang="en-US" dirty="0"/>
              <a:t>무엇보다 성경공부에서 중요한 부분은 </a:t>
            </a:r>
            <a:endParaRPr kumimoji="1" lang="en-US" altLang="ko-KR" dirty="0"/>
          </a:p>
          <a:p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교사의 확실하고 정확한</a:t>
            </a:r>
            <a:r>
              <a:rPr kumimoji="1" lang="en-US" altLang="ko-KR" dirty="0"/>
              <a:t>,</a:t>
            </a:r>
            <a:r>
              <a:rPr kumimoji="1" lang="ko-KR" altLang="en-US" dirty="0"/>
              <a:t> </a:t>
            </a:r>
            <a:r>
              <a:rPr kumimoji="1" lang="en-US" altLang="ko-KR" dirty="0"/>
              <a:t>+</a:t>
            </a:r>
            <a:r>
              <a:rPr kumimoji="1" lang="ko-KR" altLang="en-US" dirty="0"/>
              <a:t> 재밌는 스토리 </a:t>
            </a:r>
            <a:r>
              <a:rPr kumimoji="1" lang="ko-KR" altLang="en-US" dirty="0" err="1"/>
              <a:t>텔링이</a:t>
            </a:r>
            <a:r>
              <a:rPr kumimoji="1" lang="ko-KR" altLang="en-US" dirty="0"/>
              <a:t> 필요합니다</a:t>
            </a:r>
            <a:r>
              <a:rPr kumimoji="1"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미리 준비하고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고민하고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잘 전달하기 위해 </a:t>
            </a:r>
            <a:r>
              <a:rPr kumimoji="1" lang="ko-KR" altLang="en-US" dirty="0" err="1"/>
              <a:t>고민해봐야겠죠</a:t>
            </a:r>
            <a:r>
              <a:rPr kumimoji="1"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그리고 청소년들이 몸소 느끼는 하나님의 말씀과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표현해보기를 통한 창의적인 해석과 다채로운 표현들이 안전하게 보장 될 때</a:t>
            </a:r>
            <a:r>
              <a:rPr kumimoji="1" lang="en-US" altLang="ko-KR" dirty="0"/>
              <a:t>,</a:t>
            </a:r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구약의 인물과 사건이 죽은 텍스트가 아니라</a:t>
            </a: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나와 연결되고</a:t>
            </a:r>
            <a:r>
              <a:rPr kumimoji="1" lang="en-US" altLang="ko-KR" dirty="0"/>
              <a:t>,</a:t>
            </a:r>
            <a:r>
              <a:rPr kumimoji="1" lang="ko-KR" altLang="en-US" dirty="0"/>
              <a:t> 다가오는 하나님의 말씀이 될 것입니다</a:t>
            </a:r>
            <a:r>
              <a:rPr kumimoji="1" lang="en-US" altLang="ko-KR" dirty="0"/>
              <a:t>.</a:t>
            </a:r>
          </a:p>
          <a:p>
            <a:pPr marL="171450" indent="-171450">
              <a:buFontTx/>
              <a:buChar char="-"/>
            </a:pPr>
            <a:endParaRPr kumimoji="1" lang="en-US" altLang="ko-KR" dirty="0"/>
          </a:p>
          <a:p>
            <a:pPr marL="171450" indent="-171450">
              <a:buFontTx/>
              <a:buChar char="-"/>
            </a:pPr>
            <a:r>
              <a:rPr kumimoji="1" lang="ko-KR" altLang="en-US" dirty="0"/>
              <a:t>이를 위해서 힘쓰고 </a:t>
            </a:r>
            <a:r>
              <a:rPr kumimoji="1" lang="ko-KR" altLang="en-US" dirty="0" err="1"/>
              <a:t>애써주시기를</a:t>
            </a:r>
            <a:r>
              <a:rPr kumimoji="1" lang="ko-KR" altLang="en-US" dirty="0"/>
              <a:t> 간절히 바랍니다</a:t>
            </a:r>
            <a:r>
              <a:rPr kumimoji="1" lang="en-US" altLang="ko-KR" dirty="0"/>
              <a:t>,.</a:t>
            </a:r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4A3EA0-F95C-F94B-A5D8-A57CC759655B}" type="slidenum">
              <a:rPr kumimoji="1" lang="ko-KR" altLang="en-US" smtClean="0"/>
              <a:t>80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897440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B1723F8-20D5-CD4D-8FC6-320E6C50A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1AF2C8C6-7ED9-0041-92ED-C9A0618F6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58E10A2-7D50-1944-B88C-6730CB81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0C19A854-B7F7-5142-BAA1-7D7BEFF91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6AC49500-192A-8D46-9E8B-CBA6A8651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907741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3D2C774-5D2F-444C-9871-59391343B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AAB76481-A347-3C4E-A50A-738836581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A074F407-7E57-3E45-991A-D857E215C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B83C0811-C809-964D-B2DB-F9B60B3DD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F0C38BFC-A2C9-9544-B8E5-09AACEA3B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6306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BDCD8A1-A922-EA43-B706-02EBC4232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B14BE547-6B80-A14D-B109-EA3DA8C62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04FC56D-BDD2-7649-914A-CCADEAB02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3B2D78B-D444-D646-8322-CE3BD80D4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0A84EDC0-B234-1542-9AE3-75D794227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30809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86113B0-BA13-9848-9F07-663AE49DF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26193C0-80C5-754E-90D6-409AD02DA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594DCC32-D6C3-3541-8781-C550C6D06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036A9694-5496-6F4E-B0E1-B38F67CA0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86E91C2F-9BBD-5840-8202-6C8317469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44619DEC-7029-2D45-B5E7-1212F5494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28663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3032A86-4CC7-5F48-87D2-354AEC59D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A3068981-4D83-FD4C-A95B-A744D45B0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5AE88380-D551-9645-9152-02FD5D80C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7DA55497-6FCF-BB49-9838-5ADB1ACC3F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D914635F-6170-784C-AC52-D273446A35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6189F4E8-4D14-3C4E-A2CE-45513EFFA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8EF9E6D4-6CAD-7342-9AE3-224D39F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3023FFF7-CA68-744A-819F-642240329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2554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31B6BC4-18CD-2447-ACE1-1EB575630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908A8F55-B20B-E845-AC40-4ECC57D7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C61D946B-A14E-6345-BCEF-3AFF1C56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97A8A84C-07CA-0045-8C55-AA9BE1979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701627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74CB730F-5679-394C-A141-94410E245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B84254D3-1ADE-0947-A124-E6EC63E8F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03DF04FB-201C-344D-9D9B-FFDE8914B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20528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8CC36BE-BF3D-5B4C-8273-BCCAC6AA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C0C43D3B-6811-D047-B9DD-39C5DF6A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AD12E298-39AA-3F41-93B5-6A4C5D6E04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377CC29B-63E9-1F4E-BEE6-7E3296D2D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E11431A0-4327-974B-AF27-7A2B3B8A8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C12AC01B-32FF-D142-9E7B-7F6BEEBF6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313452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76647A9-EA7A-EC4A-A31F-068CE8682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8BDD747B-CE6B-3647-87EF-4F36F7ADA1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6AAD0180-A852-6548-9271-293882BF1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AD49215A-D307-9241-A6DA-24DF7EDF4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0504AF24-AF8B-A445-84B8-E39D1C286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9083D2ED-C04E-1F48-81D4-1731E4EA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06018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0E912EF-A1BA-7B4A-A9F0-2ADA61992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2EBAA2E1-35EF-1F48-A8F0-70B36D4A5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2C39B4AC-D7B3-7349-8803-8130A105F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4815315-03F1-3343-A414-625646C39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4DB54BBE-1257-464C-BE1C-302FAFEC7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975875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DA55C814-CDB0-314A-8D0D-5A6209EC27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DAF0B9DF-AEE9-5349-BFBB-E33ECEFF85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CD3B601E-1E29-8C45-818C-2D6F65B9B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FC1E3747-873A-1F46-90B1-BF1873E10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E8FCDE65-343F-1241-AB20-E5558C71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776391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D7414A24-AA00-D44C-8FFC-1972A50E2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E857E458-E5DB-844F-96A8-DC32F5A96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F85A5098-D346-5242-BB73-50D6FB78C8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AB56-5C10-CC4B-9B47-364002DFBC32}" type="datetimeFigureOut">
              <a:rPr kumimoji="1" lang="ko-KR" altLang="en-US" smtClean="0"/>
              <a:t>2026. 4. 30.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D9DA4DDB-08F3-F147-ADD8-6EDDAE721E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77857D8-2290-2342-8152-4E05729D9F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D4B93-BEFA-C446-A1CD-F004D74A7EA7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1181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g"/><Relationship Id="rId18" Type="http://schemas.openxmlformats.org/officeDocument/2006/relationships/image" Target="../media/image20.jp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12" Type="http://schemas.openxmlformats.org/officeDocument/2006/relationships/image" Target="../media/image14.jpg"/><Relationship Id="rId17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microsoft.com/office/2007/relationships/hdphoto" Target="../media/hdphoto1.wdp"/><Relationship Id="rId15" Type="http://schemas.openxmlformats.org/officeDocument/2006/relationships/image" Target="../media/image17.jpg"/><Relationship Id="rId10" Type="http://schemas.openxmlformats.org/officeDocument/2006/relationships/image" Target="../media/image12.png"/><Relationship Id="rId4" Type="http://schemas.openxmlformats.org/officeDocument/2006/relationships/image" Target="../media/image4.png"/><Relationship Id="rId9" Type="http://schemas.openxmlformats.org/officeDocument/2006/relationships/image" Target="../media/image11.png"/><Relationship Id="rId1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25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microsoft.com/office/2007/relationships/hdphoto" Target="../media/hdphoto3.wdp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microsoft.com/office/2007/relationships/hdphoto" Target="../media/hdphoto2.wdp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microsoft.com/office/2007/relationships/hdphoto" Target="../media/hdphoto6.wdp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5" Type="http://schemas.microsoft.com/office/2007/relationships/hdphoto" Target="../media/hdphoto7.wdp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0.png"/><Relationship Id="rId7" Type="http://schemas.microsoft.com/office/2007/relationships/hdphoto" Target="../media/hdphoto9.wdp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11" Type="http://schemas.openxmlformats.org/officeDocument/2006/relationships/image" Target="../media/image60.png"/><Relationship Id="rId5" Type="http://schemas.microsoft.com/office/2007/relationships/hdphoto" Target="../media/hdphoto8.wdp"/><Relationship Id="rId10" Type="http://schemas.openxmlformats.org/officeDocument/2006/relationships/image" Target="../media/image59.png"/><Relationship Id="rId4" Type="http://schemas.openxmlformats.org/officeDocument/2006/relationships/image" Target="../media/image56.png"/><Relationship Id="rId9" Type="http://schemas.microsoft.com/office/2007/relationships/hdphoto" Target="../media/hdphoto10.wdp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openxmlformats.org/officeDocument/2006/relationships/image" Target="../media/image5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1.wdp"/><Relationship Id="rId5" Type="http://schemas.openxmlformats.org/officeDocument/2006/relationships/image" Target="../media/image63.png"/><Relationship Id="rId4" Type="http://schemas.openxmlformats.org/officeDocument/2006/relationships/image" Target="../media/image62.png"/><Relationship Id="rId9" Type="http://schemas.openxmlformats.org/officeDocument/2006/relationships/image" Target="../media/image6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microsoft.com/office/2007/relationships/hdphoto" Target="../media/hdphoto13.wdp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microsoft.com/office/2007/relationships/hdphoto" Target="../media/hdphoto12.wdp"/><Relationship Id="rId4" Type="http://schemas.openxmlformats.org/officeDocument/2006/relationships/image" Target="../media/image66.png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image" Target="../media/image50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png"/><Relationship Id="rId5" Type="http://schemas.microsoft.com/office/2007/relationships/hdphoto" Target="../media/hdphoto14.wdp"/><Relationship Id="rId4" Type="http://schemas.openxmlformats.org/officeDocument/2006/relationships/image" Target="../media/image6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6.wdp"/><Relationship Id="rId4" Type="http://schemas.openxmlformats.org/officeDocument/2006/relationships/image" Target="../media/image7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7.wdp"/><Relationship Id="rId4" Type="http://schemas.openxmlformats.org/officeDocument/2006/relationships/image" Target="../media/image7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8.wdp"/><Relationship Id="rId5" Type="http://schemas.openxmlformats.org/officeDocument/2006/relationships/image" Target="../media/image74.png"/><Relationship Id="rId4" Type="http://schemas.openxmlformats.org/officeDocument/2006/relationships/image" Target="../media/image73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microsoft.com/office/2007/relationships/hdphoto" Target="../media/hdphoto20.wdp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5" Type="http://schemas.microsoft.com/office/2007/relationships/hdphoto" Target="../media/hdphoto19.wdp"/><Relationship Id="rId4" Type="http://schemas.openxmlformats.org/officeDocument/2006/relationships/image" Target="../media/image7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1.wdp"/><Relationship Id="rId4" Type="http://schemas.openxmlformats.org/officeDocument/2006/relationships/image" Target="../media/image7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microsoft.com/office/2007/relationships/hdphoto" Target="../media/hdphoto23.wdp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9.png"/><Relationship Id="rId5" Type="http://schemas.microsoft.com/office/2007/relationships/hdphoto" Target="../media/hdphoto22.wdp"/><Relationship Id="rId4" Type="http://schemas.openxmlformats.org/officeDocument/2006/relationships/image" Target="../media/image78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4.wdp"/><Relationship Id="rId5" Type="http://schemas.openxmlformats.org/officeDocument/2006/relationships/image" Target="../media/image81.png"/><Relationship Id="rId4" Type="http://schemas.openxmlformats.org/officeDocument/2006/relationships/image" Target="../media/image80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5.wdp"/><Relationship Id="rId4" Type="http://schemas.openxmlformats.org/officeDocument/2006/relationships/image" Target="../media/image8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6.wdp"/><Relationship Id="rId4" Type="http://schemas.openxmlformats.org/officeDocument/2006/relationships/image" Target="../media/image8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7.wdp"/><Relationship Id="rId4" Type="http://schemas.openxmlformats.org/officeDocument/2006/relationships/image" Target="../media/image8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6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7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8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2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3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8.wdp"/><Relationship Id="rId4" Type="http://schemas.openxmlformats.org/officeDocument/2006/relationships/image" Target="../media/image94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microsoft.com/office/2007/relationships/hdphoto" Target="../media/hdphoto30.wdp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png"/><Relationship Id="rId5" Type="http://schemas.microsoft.com/office/2007/relationships/hdphoto" Target="../media/hdphoto29.wdp"/><Relationship Id="rId4" Type="http://schemas.openxmlformats.org/officeDocument/2006/relationships/image" Target="../media/image9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microsoft.com/office/2007/relationships/hdphoto" Target="../media/hdphoto30.wdp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png"/><Relationship Id="rId5" Type="http://schemas.microsoft.com/office/2007/relationships/hdphoto" Target="../media/hdphoto31.wdp"/><Relationship Id="rId4" Type="http://schemas.openxmlformats.org/officeDocument/2006/relationships/image" Target="../media/image97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Relationship Id="rId5" Type="http://schemas.microsoft.com/office/2007/relationships/hdphoto" Target="../media/hdphoto32.wdp"/><Relationship Id="rId4" Type="http://schemas.openxmlformats.org/officeDocument/2006/relationships/image" Target="../media/image9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Relationship Id="rId5" Type="http://schemas.microsoft.com/office/2007/relationships/hdphoto" Target="../media/hdphoto33.wdp"/><Relationship Id="rId4" Type="http://schemas.openxmlformats.org/officeDocument/2006/relationships/image" Target="../media/image99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80921-C28A-F635-9D1A-1E1FBEFA4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E75B109-13F7-E747-1A6B-887C6FB84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53BBACB-C608-E4EE-0963-B71BE00776CD}"/>
              </a:ext>
            </a:extLst>
          </p:cNvPr>
          <p:cNvSpPr txBox="1"/>
          <p:nvPr/>
        </p:nvSpPr>
        <p:spPr>
          <a:xfrm>
            <a:off x="6633485" y="6014292"/>
            <a:ext cx="5557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36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청소년교회 홍서형 전도사</a:t>
            </a:r>
            <a:endParaRPr kumimoji="1" lang="ko-Kore-KR" altLang="en-US" sz="36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26413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1E44A-3A58-CA46-9DB9-1A82FC4CA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B3C1F8AA-7617-54EA-036D-354BD120F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1F5FC7-5D42-C0E8-055A-07F42162E56E}"/>
              </a:ext>
            </a:extLst>
          </p:cNvPr>
          <p:cNvSpPr txBox="1"/>
          <p:nvPr/>
        </p:nvSpPr>
        <p:spPr>
          <a:xfrm>
            <a:off x="1104830" y="2147831"/>
            <a:ext cx="110489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운영 및 콘셉트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C56A20-3C97-1727-E2F0-30140EDC3035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 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(p.18)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72102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B9646-C86B-3A65-9CE2-A14DB1B71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1CB3F7DD-9D00-EA62-C61A-3DC7A8E96693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3B3E625A-3629-C127-2F8A-3059423829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D80AFFF0-6CBA-D195-4590-D700097697D1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1FDA566A-4139-7287-19B5-2A536C9356D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콘셉트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바이블 스퀘어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(p.18)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CD9BD063-8519-8D1F-468A-C25A87A341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6800" y="1960433"/>
            <a:ext cx="4702610" cy="335766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B54E8365-695B-8951-08E3-4C8920260A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4210" y="1967892"/>
            <a:ext cx="5012069" cy="3341379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203246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B9B76F-45C5-3CE6-1224-FB1553A68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2C58AA6A-0D1C-1CAB-D0E8-0F03C1AE0544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E8A3BCE1-5C51-F3BA-D6E0-2F73710D60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532CFC80-DB3E-6065-4557-0BF9A5A3F35C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5" name="그림 4">
            <a:extLst>
              <a:ext uri="{FF2B5EF4-FFF2-40B4-BE49-F238E27FC236}">
                <a16:creationId xmlns:a16="http://schemas.microsoft.com/office/drawing/2014/main" id="{DD9C9C4C-8DEE-813B-5891-E1AEB4A1666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4686" b="16692"/>
          <a:stretch>
            <a:fillRect/>
          </a:stretch>
        </p:blipFill>
        <p:spPr>
          <a:xfrm>
            <a:off x="2285999" y="2041742"/>
            <a:ext cx="7620000" cy="36951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CB5F55-D7C9-5C82-39D0-73565DD94574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콘셉트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바이블 스퀘어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(p.18)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896175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A399C-6487-9D3B-14B3-B6E0F1E8D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F0FAE58F-86A0-B32E-B200-781F595E04EB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16BA7CBF-BCFE-FE79-9BA6-77CEB366DA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1310CC5A-9695-AAA9-9F20-78044B42520A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1627432-FDE2-353E-549F-B2044EC5761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운영 자료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(p.18)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665AD0D7-0E24-B1BB-C502-F60F8BC3D4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5962" y="1942960"/>
            <a:ext cx="2684041" cy="3778685"/>
          </a:xfrm>
          <a:prstGeom prst="rect">
            <a:avLst/>
          </a:prstGeom>
        </p:spPr>
      </p:pic>
      <p:grpSp>
        <p:nvGrpSpPr>
          <p:cNvPr id="15" name="그룹 14">
            <a:extLst>
              <a:ext uri="{FF2B5EF4-FFF2-40B4-BE49-F238E27FC236}">
                <a16:creationId xmlns:a16="http://schemas.microsoft.com/office/drawing/2014/main" id="{A186A180-6EFB-2251-0FB7-7C7052B98F54}"/>
              </a:ext>
            </a:extLst>
          </p:cNvPr>
          <p:cNvGrpSpPr/>
          <p:nvPr/>
        </p:nvGrpSpPr>
        <p:grpSpPr>
          <a:xfrm>
            <a:off x="4669181" y="2024918"/>
            <a:ext cx="2828763" cy="2152635"/>
            <a:chOff x="704850" y="388467"/>
            <a:chExt cx="8215650" cy="6251954"/>
          </a:xfrm>
        </p:grpSpPr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28BF801A-BBCC-0213-7EE3-CD03A77E6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4607991" y="446249"/>
              <a:ext cx="4312509" cy="614505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17" name="그림 16">
              <a:extLst>
                <a:ext uri="{FF2B5EF4-FFF2-40B4-BE49-F238E27FC236}">
                  <a16:creationId xmlns:a16="http://schemas.microsoft.com/office/drawing/2014/main" id="{3EB2B963-3C81-2C92-B523-C1AEAFD64FD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666458" y="448421"/>
              <a:ext cx="4206292" cy="6192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DF236126-2762-EF5F-6CFB-8752BBBD2B4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534230" y="425038"/>
              <a:ext cx="4426505" cy="619488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  <a:sp3d prstMaterial="matte"/>
          </p:spPr>
        </p:pic>
        <p:pic>
          <p:nvPicPr>
            <p:cNvPr id="19" name="그림 18">
              <a:extLst>
                <a:ext uri="{FF2B5EF4-FFF2-40B4-BE49-F238E27FC236}">
                  <a16:creationId xmlns:a16="http://schemas.microsoft.com/office/drawing/2014/main" id="{6ACC6A4B-6BE4-1BB6-159E-8E858CF3675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609803" y="404537"/>
              <a:ext cx="4395649" cy="6145051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  <a:sp3d prstMaterial="matte"/>
          </p:spPr>
        </p:pic>
        <p:pic>
          <p:nvPicPr>
            <p:cNvPr id="20" name="그림 19">
              <a:extLst>
                <a:ext uri="{FF2B5EF4-FFF2-40B4-BE49-F238E27FC236}">
                  <a16:creationId xmlns:a16="http://schemas.microsoft.com/office/drawing/2014/main" id="{484A9861-76ED-12F7-EA3C-2374363D72D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704850" y="388467"/>
              <a:ext cx="4290794" cy="6148662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  <a:sp3d prstMaterial="matte"/>
          </p:spPr>
        </p:pic>
      </p:grpSp>
      <p:grpSp>
        <p:nvGrpSpPr>
          <p:cNvPr id="21" name="그룹 20">
            <a:extLst>
              <a:ext uri="{FF2B5EF4-FFF2-40B4-BE49-F238E27FC236}">
                <a16:creationId xmlns:a16="http://schemas.microsoft.com/office/drawing/2014/main" id="{91368BCB-E581-69EF-7B7E-C2DC90C152CD}"/>
              </a:ext>
            </a:extLst>
          </p:cNvPr>
          <p:cNvGrpSpPr/>
          <p:nvPr/>
        </p:nvGrpSpPr>
        <p:grpSpPr>
          <a:xfrm>
            <a:off x="8273340" y="2822391"/>
            <a:ext cx="2779035" cy="2019822"/>
            <a:chOff x="451427" y="0"/>
            <a:chExt cx="9435792" cy="6858000"/>
          </a:xfrm>
        </p:grpSpPr>
        <p:pic>
          <p:nvPicPr>
            <p:cNvPr id="22" name="그림 21">
              <a:extLst>
                <a:ext uri="{FF2B5EF4-FFF2-40B4-BE49-F238E27FC236}">
                  <a16:creationId xmlns:a16="http://schemas.microsoft.com/office/drawing/2014/main" id="{97DC29E0-D5B2-0D32-6075-F8CBB2AF9B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057642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3" name="그림 22">
              <a:extLst>
                <a:ext uri="{FF2B5EF4-FFF2-40B4-BE49-F238E27FC236}">
                  <a16:creationId xmlns:a16="http://schemas.microsoft.com/office/drawing/2014/main" id="{6C7C2821-C57A-93C8-CA86-08FC822B9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280215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4" name="그림 23">
              <a:extLst>
                <a:ext uri="{FF2B5EF4-FFF2-40B4-BE49-F238E27FC236}">
                  <a16:creationId xmlns:a16="http://schemas.microsoft.com/office/drawing/2014/main" id="{57A6D192-9C8E-F441-C4A3-FBB2BC1A91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3447918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5" name="그림 24">
              <a:extLst>
                <a:ext uri="{FF2B5EF4-FFF2-40B4-BE49-F238E27FC236}">
                  <a16:creationId xmlns:a16="http://schemas.microsoft.com/office/drawing/2014/main" id="{B1021148-7D6E-3FC0-363F-FED24C3F0A74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2677195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6" name="그림 25">
              <a:extLst>
                <a:ext uri="{FF2B5EF4-FFF2-40B4-BE49-F238E27FC236}">
                  <a16:creationId xmlns:a16="http://schemas.microsoft.com/office/drawing/2014/main" id="{D9198DF2-7ABA-7B7D-9974-5BF537D56A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1906472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7" name="그림 26">
              <a:extLst>
                <a:ext uri="{FF2B5EF4-FFF2-40B4-BE49-F238E27FC236}">
                  <a16:creationId xmlns:a16="http://schemas.microsoft.com/office/drawing/2014/main" id="{61E2E584-332F-C942-7A98-617583D57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114023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  <p:pic>
          <p:nvPicPr>
            <p:cNvPr id="28" name="그림 27">
              <a:extLst>
                <a:ext uri="{FF2B5EF4-FFF2-40B4-BE49-F238E27FC236}">
                  <a16:creationId xmlns:a16="http://schemas.microsoft.com/office/drawing/2014/main" id="{CE1D26FD-41C9-E18A-EC2D-D8359F80A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451427" y="0"/>
              <a:ext cx="4829577" cy="685800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isometricOffAxis2Left"/>
              <a:lightRig rig="threePt" dir="t"/>
            </a:scene3d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ED806F08-A998-97C3-41E1-7912BDCD5816}"/>
              </a:ext>
            </a:extLst>
          </p:cNvPr>
          <p:cNvSpPr txBox="1"/>
          <p:nvPr/>
        </p:nvSpPr>
        <p:spPr>
          <a:xfrm>
            <a:off x="1386157" y="5828157"/>
            <a:ext cx="2503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▲ 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청소년 워크북</a:t>
            </a:r>
            <a:endParaRPr kumimoji="1" lang="ko-Kore-KR" altLang="en-US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5C3F064-7EED-7FB4-3D6C-5B66CAD8ED66}"/>
              </a:ext>
            </a:extLst>
          </p:cNvPr>
          <p:cNvSpPr txBox="1"/>
          <p:nvPr/>
        </p:nvSpPr>
        <p:spPr>
          <a:xfrm>
            <a:off x="4612036" y="4327013"/>
            <a:ext cx="30513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활동 자료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상설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성경공부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  <a:endParaRPr kumimoji="1" lang="ko-Kore-KR" altLang="en-US" sz="20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1FEBFB0-B3E8-B2D2-8CDB-B9E6A1355E5D}"/>
              </a:ext>
            </a:extLst>
          </p:cNvPr>
          <p:cNvSpPr txBox="1"/>
          <p:nvPr/>
        </p:nvSpPr>
        <p:spPr>
          <a:xfrm>
            <a:off x="8273340" y="5096454"/>
            <a:ext cx="3051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▶멀티미디어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자료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조별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예배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&amp;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집회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endParaRPr kumimoji="1" lang="en-US" altLang="ko-KR" sz="20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상설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ko-KR" altLang="en-US" sz="2000" b="1" dirty="0" err="1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어트랙션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캠프 후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  <a:endParaRPr kumimoji="1" lang="ko-Kore-KR" altLang="en-US" sz="20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515783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3570A-FCE7-79BF-B620-96E92400D0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68C4E80E-790E-1695-E093-2284AE3301F4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CC65095D-4839-08D6-B88D-253D81AB40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6D314407-ED4D-709D-2B65-C5FC10636CD8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5E6A6869-FE5C-03FD-8CAE-42768B632F4B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일정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박 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일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(p.14)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C2A4672-165D-2C35-CB0C-663C22C5DD8A}"/>
              </a:ext>
            </a:extLst>
          </p:cNvPr>
          <p:cNvSpPr txBox="1"/>
          <p:nvPr/>
        </p:nvSpPr>
        <p:spPr>
          <a:xfrm>
            <a:off x="934270" y="1964305"/>
            <a:ext cx="5831183" cy="2860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 전부터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오리엔테이션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조별모임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Q.T.)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  경 </a:t>
            </a:r>
            <a:r>
              <a:rPr lang="ko-KR" altLang="en-US" sz="105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공   부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(1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예  배</a:t>
            </a:r>
            <a:r>
              <a:rPr lang="ko-KR" altLang="en-US" sz="2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&amp;</a:t>
            </a:r>
            <a:r>
              <a:rPr lang="ko-KR" altLang="en-US" sz="2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  회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 err="1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여는예배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집회</a:t>
            </a:r>
            <a:r>
              <a:rPr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①,</a:t>
            </a:r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집회</a:t>
            </a:r>
            <a:r>
              <a:rPr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②,</a:t>
            </a:r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b="1" dirty="0" err="1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닫는예배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어트랙션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프로그램</a:t>
            </a:r>
            <a:endParaRPr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상 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1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설 프로그램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</a:t>
            </a:r>
            <a:r>
              <a:rPr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프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후 프로그램</a:t>
            </a:r>
            <a:endParaRPr kumimoji="1" lang="en-US" altLang="ko-KR" sz="20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236D62CE-39EC-8E15-60D2-3B27FE9CD1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149"/>
          <a:stretch>
            <a:fillRect/>
          </a:stretch>
        </p:blipFill>
        <p:spPr>
          <a:xfrm>
            <a:off x="6950808" y="0"/>
            <a:ext cx="5237361" cy="6859739"/>
          </a:xfrm>
          <a:prstGeom prst="rect">
            <a:avLst/>
          </a:prstGeom>
        </p:spPr>
      </p:pic>
      <p:sp>
        <p:nvSpPr>
          <p:cNvPr id="5" name="직사각형 4">
            <a:extLst>
              <a:ext uri="{FF2B5EF4-FFF2-40B4-BE49-F238E27FC236}">
                <a16:creationId xmlns:a16="http://schemas.microsoft.com/office/drawing/2014/main" id="{4B432D20-AA5D-3E9B-6867-0C405A63B503}"/>
              </a:ext>
            </a:extLst>
          </p:cNvPr>
          <p:cNvSpPr/>
          <p:nvPr/>
        </p:nvSpPr>
        <p:spPr>
          <a:xfrm>
            <a:off x="8058638" y="3901798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C17DB177-E3AA-9592-A05C-D82858595391}"/>
              </a:ext>
            </a:extLst>
          </p:cNvPr>
          <p:cNvSpPr/>
          <p:nvPr/>
        </p:nvSpPr>
        <p:spPr>
          <a:xfrm>
            <a:off x="9517972" y="1200016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4379534F-1A53-F59B-F02B-D161CD044419}"/>
              </a:ext>
            </a:extLst>
          </p:cNvPr>
          <p:cNvSpPr/>
          <p:nvPr/>
        </p:nvSpPr>
        <p:spPr>
          <a:xfrm>
            <a:off x="1307961" y="2503610"/>
            <a:ext cx="1860241" cy="265348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2" name="직사각형 11">
            <a:extLst>
              <a:ext uri="{FF2B5EF4-FFF2-40B4-BE49-F238E27FC236}">
                <a16:creationId xmlns:a16="http://schemas.microsoft.com/office/drawing/2014/main" id="{9FC84101-8BE9-7371-A84F-54B627D887D0}"/>
              </a:ext>
            </a:extLst>
          </p:cNvPr>
          <p:cNvSpPr/>
          <p:nvPr/>
        </p:nvSpPr>
        <p:spPr>
          <a:xfrm>
            <a:off x="1307961" y="2929291"/>
            <a:ext cx="1860241" cy="265348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3" name="직사각형 12">
            <a:extLst>
              <a:ext uri="{FF2B5EF4-FFF2-40B4-BE49-F238E27FC236}">
                <a16:creationId xmlns:a16="http://schemas.microsoft.com/office/drawing/2014/main" id="{4D562732-48AB-7DAA-B27D-6A2045A5F730}"/>
              </a:ext>
            </a:extLst>
          </p:cNvPr>
          <p:cNvSpPr/>
          <p:nvPr/>
        </p:nvSpPr>
        <p:spPr>
          <a:xfrm>
            <a:off x="8058638" y="3514800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4" name="직사각형 13">
            <a:extLst>
              <a:ext uri="{FF2B5EF4-FFF2-40B4-BE49-F238E27FC236}">
                <a16:creationId xmlns:a16="http://schemas.microsoft.com/office/drawing/2014/main" id="{A203A7FA-933C-9357-6482-BFAFA1942AC6}"/>
              </a:ext>
            </a:extLst>
          </p:cNvPr>
          <p:cNvSpPr/>
          <p:nvPr/>
        </p:nvSpPr>
        <p:spPr>
          <a:xfrm>
            <a:off x="8058638" y="4288796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2" name="직사각형 31">
            <a:extLst>
              <a:ext uri="{FF2B5EF4-FFF2-40B4-BE49-F238E27FC236}">
                <a16:creationId xmlns:a16="http://schemas.microsoft.com/office/drawing/2014/main" id="{53D3FE8B-C356-00BA-D42B-ECBC8D543096}"/>
              </a:ext>
            </a:extLst>
          </p:cNvPr>
          <p:cNvSpPr/>
          <p:nvPr/>
        </p:nvSpPr>
        <p:spPr>
          <a:xfrm>
            <a:off x="9517972" y="2727039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3" name="직사각형 32">
            <a:extLst>
              <a:ext uri="{FF2B5EF4-FFF2-40B4-BE49-F238E27FC236}">
                <a16:creationId xmlns:a16="http://schemas.microsoft.com/office/drawing/2014/main" id="{07468CC5-BD98-4FF3-61CB-5116C87DC821}"/>
              </a:ext>
            </a:extLst>
          </p:cNvPr>
          <p:cNvSpPr/>
          <p:nvPr/>
        </p:nvSpPr>
        <p:spPr>
          <a:xfrm>
            <a:off x="9517972" y="4288796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4" name="직사각형 33">
            <a:extLst>
              <a:ext uri="{FF2B5EF4-FFF2-40B4-BE49-F238E27FC236}">
                <a16:creationId xmlns:a16="http://schemas.microsoft.com/office/drawing/2014/main" id="{F2E90204-2352-E4F6-FADF-A76516A55DA7}"/>
              </a:ext>
            </a:extLst>
          </p:cNvPr>
          <p:cNvSpPr/>
          <p:nvPr/>
        </p:nvSpPr>
        <p:spPr>
          <a:xfrm>
            <a:off x="1307961" y="3329893"/>
            <a:ext cx="1860241" cy="265348"/>
          </a:xfrm>
          <a:prstGeom prst="rect">
            <a:avLst/>
          </a:prstGeom>
          <a:solidFill>
            <a:srgbClr val="C0000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5" name="직사각형 34">
            <a:extLst>
              <a:ext uri="{FF2B5EF4-FFF2-40B4-BE49-F238E27FC236}">
                <a16:creationId xmlns:a16="http://schemas.microsoft.com/office/drawing/2014/main" id="{96AE2DCA-BCE6-8A60-60BB-D26F9AD7E35E}"/>
              </a:ext>
            </a:extLst>
          </p:cNvPr>
          <p:cNvSpPr/>
          <p:nvPr/>
        </p:nvSpPr>
        <p:spPr>
          <a:xfrm>
            <a:off x="8058638" y="3114923"/>
            <a:ext cx="832846" cy="144000"/>
          </a:xfrm>
          <a:prstGeom prst="rect">
            <a:avLst/>
          </a:prstGeom>
          <a:solidFill>
            <a:srgbClr val="C0000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6" name="직사각형 35">
            <a:extLst>
              <a:ext uri="{FF2B5EF4-FFF2-40B4-BE49-F238E27FC236}">
                <a16:creationId xmlns:a16="http://schemas.microsoft.com/office/drawing/2014/main" id="{5EE9F6DA-4230-DC36-4FA9-C2162B637C37}"/>
              </a:ext>
            </a:extLst>
          </p:cNvPr>
          <p:cNvSpPr/>
          <p:nvPr/>
        </p:nvSpPr>
        <p:spPr>
          <a:xfrm>
            <a:off x="8058638" y="5219302"/>
            <a:ext cx="832846" cy="144000"/>
          </a:xfrm>
          <a:prstGeom prst="rect">
            <a:avLst/>
          </a:prstGeom>
          <a:solidFill>
            <a:srgbClr val="C0000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7" name="직사각형 36">
            <a:extLst>
              <a:ext uri="{FF2B5EF4-FFF2-40B4-BE49-F238E27FC236}">
                <a16:creationId xmlns:a16="http://schemas.microsoft.com/office/drawing/2014/main" id="{3DD1D5C9-8B1D-D5C4-354C-465494C6E8BB}"/>
              </a:ext>
            </a:extLst>
          </p:cNvPr>
          <p:cNvSpPr/>
          <p:nvPr/>
        </p:nvSpPr>
        <p:spPr>
          <a:xfrm>
            <a:off x="9517972" y="5219302"/>
            <a:ext cx="832846" cy="144000"/>
          </a:xfrm>
          <a:prstGeom prst="rect">
            <a:avLst/>
          </a:prstGeom>
          <a:solidFill>
            <a:srgbClr val="C0000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8" name="직사각형 37">
            <a:extLst>
              <a:ext uri="{FF2B5EF4-FFF2-40B4-BE49-F238E27FC236}">
                <a16:creationId xmlns:a16="http://schemas.microsoft.com/office/drawing/2014/main" id="{E57C5C08-9159-6FFD-30A7-3FFEEF15A11A}"/>
              </a:ext>
            </a:extLst>
          </p:cNvPr>
          <p:cNvSpPr/>
          <p:nvPr/>
        </p:nvSpPr>
        <p:spPr>
          <a:xfrm>
            <a:off x="10994370" y="1566077"/>
            <a:ext cx="832846" cy="144000"/>
          </a:xfrm>
          <a:prstGeom prst="rect">
            <a:avLst/>
          </a:prstGeom>
          <a:solidFill>
            <a:srgbClr val="C0000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9" name="직사각형 38">
            <a:extLst>
              <a:ext uri="{FF2B5EF4-FFF2-40B4-BE49-F238E27FC236}">
                <a16:creationId xmlns:a16="http://schemas.microsoft.com/office/drawing/2014/main" id="{385CEBCD-6DC2-14E8-6122-B6394FC29FCE}"/>
              </a:ext>
            </a:extLst>
          </p:cNvPr>
          <p:cNvSpPr/>
          <p:nvPr/>
        </p:nvSpPr>
        <p:spPr>
          <a:xfrm>
            <a:off x="1307961" y="3707948"/>
            <a:ext cx="2346162" cy="243303"/>
          </a:xfrm>
          <a:prstGeom prst="rect">
            <a:avLst/>
          </a:prstGeom>
          <a:solidFill>
            <a:schemeClr val="accent2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0" name="직사각형 39">
            <a:extLst>
              <a:ext uri="{FF2B5EF4-FFF2-40B4-BE49-F238E27FC236}">
                <a16:creationId xmlns:a16="http://schemas.microsoft.com/office/drawing/2014/main" id="{12BFCF45-6923-C82D-B597-8374F289C276}"/>
              </a:ext>
            </a:extLst>
          </p:cNvPr>
          <p:cNvSpPr/>
          <p:nvPr/>
        </p:nvSpPr>
        <p:spPr>
          <a:xfrm>
            <a:off x="9517972" y="1776331"/>
            <a:ext cx="832846" cy="144000"/>
          </a:xfrm>
          <a:prstGeom prst="rect">
            <a:avLst/>
          </a:prstGeom>
          <a:solidFill>
            <a:schemeClr val="accent2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1" name="직사각형 40">
            <a:extLst>
              <a:ext uri="{FF2B5EF4-FFF2-40B4-BE49-F238E27FC236}">
                <a16:creationId xmlns:a16="http://schemas.microsoft.com/office/drawing/2014/main" id="{353D4CD2-A3A5-3811-BA48-71A64C85290F}"/>
              </a:ext>
            </a:extLst>
          </p:cNvPr>
          <p:cNvSpPr/>
          <p:nvPr/>
        </p:nvSpPr>
        <p:spPr>
          <a:xfrm>
            <a:off x="10994370" y="1174258"/>
            <a:ext cx="832846" cy="144000"/>
          </a:xfrm>
          <a:prstGeom prst="rect">
            <a:avLst/>
          </a:prstGeom>
          <a:solidFill>
            <a:schemeClr val="accent2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A102C4EA-96FF-D0BF-A812-C0F5D164DE81}"/>
              </a:ext>
            </a:extLst>
          </p:cNvPr>
          <p:cNvSpPr/>
          <p:nvPr/>
        </p:nvSpPr>
        <p:spPr>
          <a:xfrm>
            <a:off x="1307961" y="4104114"/>
            <a:ext cx="2346162" cy="243303"/>
          </a:xfrm>
          <a:prstGeom prst="rect">
            <a:avLst/>
          </a:prstGeom>
          <a:solidFill>
            <a:schemeClr val="accent4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3" name="직사각형 42">
            <a:extLst>
              <a:ext uri="{FF2B5EF4-FFF2-40B4-BE49-F238E27FC236}">
                <a16:creationId xmlns:a16="http://schemas.microsoft.com/office/drawing/2014/main" id="{1049E10D-21B6-B7EB-3EF0-2E33CE3F09BE}"/>
              </a:ext>
            </a:extLst>
          </p:cNvPr>
          <p:cNvSpPr/>
          <p:nvPr/>
        </p:nvSpPr>
        <p:spPr>
          <a:xfrm>
            <a:off x="8058638" y="4649147"/>
            <a:ext cx="832846" cy="144000"/>
          </a:xfrm>
          <a:prstGeom prst="rect">
            <a:avLst/>
          </a:prstGeom>
          <a:solidFill>
            <a:schemeClr val="accent4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4" name="직사각형 43">
            <a:extLst>
              <a:ext uri="{FF2B5EF4-FFF2-40B4-BE49-F238E27FC236}">
                <a16:creationId xmlns:a16="http://schemas.microsoft.com/office/drawing/2014/main" id="{16421134-82C4-A45B-F68D-449AC0D74B7E}"/>
              </a:ext>
            </a:extLst>
          </p:cNvPr>
          <p:cNvSpPr/>
          <p:nvPr/>
        </p:nvSpPr>
        <p:spPr>
          <a:xfrm>
            <a:off x="9517972" y="4649147"/>
            <a:ext cx="832846" cy="144000"/>
          </a:xfrm>
          <a:prstGeom prst="rect">
            <a:avLst/>
          </a:prstGeom>
          <a:solidFill>
            <a:schemeClr val="accent4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5" name="직사각형 44">
            <a:extLst>
              <a:ext uri="{FF2B5EF4-FFF2-40B4-BE49-F238E27FC236}">
                <a16:creationId xmlns:a16="http://schemas.microsoft.com/office/drawing/2014/main" id="{DD8F08D3-A654-8328-158C-53545FB954A5}"/>
              </a:ext>
            </a:extLst>
          </p:cNvPr>
          <p:cNvSpPr/>
          <p:nvPr/>
        </p:nvSpPr>
        <p:spPr>
          <a:xfrm>
            <a:off x="1340766" y="4512601"/>
            <a:ext cx="2346162" cy="243303"/>
          </a:xfrm>
          <a:prstGeom prst="rect">
            <a:avLst/>
          </a:prstGeom>
          <a:solidFill>
            <a:srgbClr val="7030A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46" name="직사각형 45">
            <a:extLst>
              <a:ext uri="{FF2B5EF4-FFF2-40B4-BE49-F238E27FC236}">
                <a16:creationId xmlns:a16="http://schemas.microsoft.com/office/drawing/2014/main" id="{225E6AA3-B5FA-ADDF-040C-CFC9D37EE66C}"/>
              </a:ext>
            </a:extLst>
          </p:cNvPr>
          <p:cNvSpPr/>
          <p:nvPr/>
        </p:nvSpPr>
        <p:spPr>
          <a:xfrm>
            <a:off x="10994370" y="1964305"/>
            <a:ext cx="832846" cy="144000"/>
          </a:xfrm>
          <a:prstGeom prst="rect">
            <a:avLst/>
          </a:prstGeom>
          <a:solidFill>
            <a:srgbClr val="7030A0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099938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86D6F-6B96-378A-5DDA-109D3FAAE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985F92E-193F-FE30-F45B-633DD48055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01A94E-E2F9-4FDB-2DEC-B375FA808DEA}"/>
              </a:ext>
            </a:extLst>
          </p:cNvPr>
          <p:cNvSpPr txBox="1"/>
          <p:nvPr/>
        </p:nvSpPr>
        <p:spPr>
          <a:xfrm>
            <a:off x="1104830" y="2147831"/>
            <a:ext cx="110489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홍보 프로그램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F9A688-02C8-217A-7AB7-1515361C9BEA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 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(p.19)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491828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3CDF6-C768-3FDC-CA3B-D58145EBB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6B034C0D-525A-9E71-3B0F-CDD631A150C1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F75573A2-D745-0041-B369-DDB779B3A2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820A27EF-BF03-B899-1D15-5E12292E6543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1A4A3AE6-EE16-0D82-62A5-325F00643463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홍보 프로그램 개요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(p.19)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896F8BD-C8C1-6F70-4745-9D21891ABB75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D5114DD5-F810-4A2F-8B16-ECF166B607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508" y="1869808"/>
            <a:ext cx="10456983" cy="436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71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E5D901-C1BB-9670-59C4-2C9957AD7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59FDBCC2-82EE-8375-339D-B408920BF3AC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E23967D4-CBD0-196A-D9B2-FFD4BE3E3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E218EA6E-DF23-7DA5-FEFC-C80A1D67E3EB}"/>
                </a:ext>
              </a:extLst>
            </p:cNvPr>
            <p:cNvPicPr>
              <a:picLocks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AE941EA-2931-490A-6FD4-C4329C3E318D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바이블 트레일러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(p.19)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8914D53-627D-4C51-443F-B635B8FAB398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D56EB85-3CF4-0BE1-EF8B-028BB4101E47}"/>
              </a:ext>
            </a:extLst>
          </p:cNvPr>
          <p:cNvSpPr txBox="1"/>
          <p:nvPr/>
        </p:nvSpPr>
        <p:spPr>
          <a:xfrm>
            <a:off x="934271" y="1796568"/>
            <a:ext cx="8938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주전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캠프를 미리 소개하는 홍보 영상 제작 활동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D4CDA6F0-5620-EB02-9E1A-7A9B30A51C6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3225"/>
          <a:stretch>
            <a:fillRect/>
          </a:stretch>
        </p:blipFill>
        <p:spPr>
          <a:xfrm>
            <a:off x="1032190" y="2463859"/>
            <a:ext cx="8472937" cy="2007473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E9518184-C4BA-B4BF-7E4E-8FF5B202997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74013" y="4236656"/>
            <a:ext cx="3301774" cy="230248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1" name="바이블 트레일러 홍보 예시_DABE6798-0906-463C-A027-948E4B4368ED.mp4">
            <a:hlinkClick r:id="" action="ppaction://media"/>
            <a:extLst>
              <a:ext uri="{FF2B5EF4-FFF2-40B4-BE49-F238E27FC236}">
                <a16:creationId xmlns:a16="http://schemas.microsoft.com/office/drawing/2014/main" id="{B0E0F1EB-8B2F-79E5-32F7-8840447ABD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1" t="18542" r="22768" b="40000"/>
          <a:stretch>
            <a:fillRect/>
          </a:stretch>
        </p:blipFill>
        <p:spPr>
          <a:xfrm>
            <a:off x="12192000" y="5103141"/>
            <a:ext cx="1508924" cy="175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53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5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709B0-37D5-CFA5-FCD1-DAC24B8F9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9E4CDCE7-E2D0-151E-D883-F7B61F72C17B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944DE9EC-C3B7-F838-7D8D-FCE44FB6671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5B8AD15E-A181-38DB-205E-E301C16EAC9F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0BD13EE-1DF0-C657-F0D2-44A8E71DC5E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구약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숏츠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콘테스트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(p.22)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8EC0D6-4DA9-AD00-CA7A-71308CA4A32F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D98DC70-751C-C64D-5150-8F6EDCDD25CE}"/>
              </a:ext>
            </a:extLst>
          </p:cNvPr>
          <p:cNvSpPr txBox="1"/>
          <p:nvPr/>
        </p:nvSpPr>
        <p:spPr>
          <a:xfrm>
            <a:off x="934270" y="1796568"/>
            <a:ext cx="9321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주전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캠프 주제를 짧은 영상으로 표현하는 참여 활동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D1FA7952-6B34-939C-1575-83C745AE70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0684" y="2371913"/>
            <a:ext cx="9090630" cy="305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126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D21CC-E20B-175F-0ED6-6E4477D1A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D5683209-547D-9189-05E4-F944985D10BF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DEB9AC9E-6F8C-FAE7-BF92-6CA500B520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B7D70466-0781-5CDF-C726-E9A4168552F0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8B4AAEA9-EC5D-59ED-7081-E32AEA3CFE17}"/>
              </a:ext>
            </a:extLst>
          </p:cNvPr>
          <p:cNvSpPr txBox="1"/>
          <p:nvPr/>
        </p:nvSpPr>
        <p:spPr>
          <a:xfrm>
            <a:off x="934270" y="697221"/>
            <a:ext cx="880465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마음 열기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:Thank you Card, Pray Card (p.24)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EAB9F94-CAAE-28CF-086D-51EC73A50337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1B5F0AA-1BE6-7121-6989-3F98063883CB}"/>
              </a:ext>
            </a:extLst>
          </p:cNvPr>
          <p:cNvSpPr txBox="1"/>
          <p:nvPr/>
        </p:nvSpPr>
        <p:spPr>
          <a:xfrm>
            <a:off x="934270" y="1796568"/>
            <a:ext cx="9966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주전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캠프를 기다리며 감사와 기도 제목을 적어보는 활동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66F725AF-82ED-FF0F-0976-8A0AF4C37D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1500" y="2568395"/>
            <a:ext cx="3862162" cy="27692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D6254EC8-B3A4-FC4B-C053-019ABA7D93E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50000" b="50355"/>
          <a:stretch>
            <a:fillRect/>
          </a:stretch>
        </p:blipFill>
        <p:spPr>
          <a:xfrm rot="16200000">
            <a:off x="7243877" y="2031088"/>
            <a:ext cx="2769224" cy="38438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2902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8E1EF-B50B-A9F0-A5A0-99206A633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805D4530-BC65-9DDD-D3F3-BBBDB14B70B7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4F68A39E-E887-6E32-CE99-43DFEA2DE4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AF87AEB1-7590-0F1C-C892-A1C72368DF50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DC9C892-8F27-C2C2-89D6-0E2FE1EB1D1E}"/>
              </a:ext>
            </a:extLst>
          </p:cNvPr>
          <p:cNvSpPr txBox="1"/>
          <p:nvPr/>
        </p:nvSpPr>
        <p:spPr>
          <a:xfrm>
            <a:off x="934270" y="697221"/>
            <a:ext cx="880465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마음 열기</a:t>
            </a:r>
            <a:r>
              <a:rPr kumimoji="1" lang="en-US" altLang="ko-KR" sz="28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:Thank you Card, Pray Card (p.24)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98EF0C2-344A-B9FC-F153-0B17A3B5D90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A0A3DC1-5D27-8376-77DF-1C72DAD2D701}"/>
              </a:ext>
            </a:extLst>
          </p:cNvPr>
          <p:cNvSpPr txBox="1"/>
          <p:nvPr/>
        </p:nvSpPr>
        <p:spPr>
          <a:xfrm>
            <a:off x="934270" y="1796568"/>
            <a:ext cx="9966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주전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캠프를 기다리며 감사와 기도 제목을 적어보는 활동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C3A9DEBB-0DAC-4372-3919-7238AF5512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1500" y="2568394"/>
            <a:ext cx="3862162" cy="278747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6BCFEB46-481C-315C-06A8-0696D166293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0468" r="50000" b="-24"/>
          <a:stretch>
            <a:fillRect/>
          </a:stretch>
        </p:blipFill>
        <p:spPr>
          <a:xfrm rot="16200000">
            <a:off x="7239437" y="2034558"/>
            <a:ext cx="2769224" cy="383689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5614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A02F3-05CF-0722-CC27-3FEE0F8EF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B8477E5C-5C66-E1D3-FBDA-AFC7B0F37421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332764A4-2E06-D2AD-5F52-21AB9849C8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E1D1AEC7-C8A0-DAD7-DD48-DE7B2753484F}"/>
                </a:ext>
              </a:extLst>
            </p:cNvPr>
            <p:cNvPicPr>
              <a:picLocks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390E703-BD04-61EB-68D8-5FF44B7CD929}"/>
              </a:ext>
            </a:extLst>
          </p:cNvPr>
          <p:cNvSpPr txBox="1"/>
          <p:nvPr/>
        </p:nvSpPr>
        <p:spPr>
          <a:xfrm>
            <a:off x="930850" y="2059211"/>
            <a:ext cx="10650017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arenBoth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주제에 대한 소개와 기대감 부여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arenBoth"/>
            </a:pPr>
            <a:endParaRPr kumimoji="1" lang="en-US" altLang="ko-KR" sz="8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(2)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구약에 대한 청소년들의 생각과 이해 알아보기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endParaRPr kumimoji="1" lang="en-US" altLang="ko-KR" sz="8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(3)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청소년들의 관심사와 문제가 무엇인지 파악하기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endParaRPr kumimoji="1" lang="en-US" altLang="ko-KR" sz="5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청소년들이 어떤 것에 감사하고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무엇을 기도하는지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BB14B-E96E-5FE4-9648-5704FF97DCB6}"/>
              </a:ext>
            </a:extLst>
          </p:cNvPr>
          <p:cNvSpPr txBox="1"/>
          <p:nvPr/>
        </p:nvSpPr>
        <p:spPr>
          <a:xfrm>
            <a:off x="934270" y="697221"/>
            <a:ext cx="880465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홍보 프로그램의 목적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24D21C-8520-8C7A-569F-44B582F29647}"/>
              </a:ext>
            </a:extLst>
          </p:cNvPr>
          <p:cNvSpPr txBox="1"/>
          <p:nvPr/>
        </p:nvSpPr>
        <p:spPr>
          <a:xfrm>
            <a:off x="1006563" y="5076170"/>
            <a:ext cx="80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36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공동체가 나아갈 </a:t>
            </a:r>
            <a:r>
              <a:rPr kumimoji="1" lang="ko-KR" altLang="en-US" sz="3600" b="1" dirty="0">
                <a:solidFill>
                  <a:srgbClr val="C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목표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와 </a:t>
            </a:r>
            <a:r>
              <a:rPr kumimoji="1" lang="ko-KR" altLang="en-US" sz="3600" b="1" dirty="0">
                <a:solidFill>
                  <a:srgbClr val="C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방향성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을 설정</a:t>
            </a:r>
            <a:endParaRPr kumimoji="1" lang="en-US" altLang="ko-KR" sz="36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7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C42AED-EA13-63A0-4274-8F1FD0E0A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E6F28E00-1A48-4711-57AA-C793854D2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9" y="0"/>
            <a:ext cx="12189611" cy="6858000"/>
          </a:xfrm>
          <a:prstGeom prst="rect">
            <a:avLst/>
          </a:prstGeom>
        </p:spPr>
      </p:pic>
      <p:sp>
        <p:nvSpPr>
          <p:cNvPr id="15" name="직사각형 14">
            <a:extLst>
              <a:ext uri="{FF2B5EF4-FFF2-40B4-BE49-F238E27FC236}">
                <a16:creationId xmlns:a16="http://schemas.microsoft.com/office/drawing/2014/main" id="{1B1F9521-626D-D337-DBEF-28E713BB7731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6BC1A1-8191-4B52-70B6-2FF24AEA0CC9}"/>
              </a:ext>
            </a:extLst>
          </p:cNvPr>
          <p:cNvSpPr txBox="1"/>
          <p:nvPr/>
        </p:nvSpPr>
        <p:spPr>
          <a:xfrm>
            <a:off x="935466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조별 프로그램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(p.113)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2741748-9BC7-B6D6-5E78-26513451CEA8}"/>
              </a:ext>
            </a:extLst>
          </p:cNvPr>
          <p:cNvSpPr txBox="1"/>
          <p:nvPr/>
        </p:nvSpPr>
        <p:spPr>
          <a:xfrm>
            <a:off x="934270" y="1964305"/>
            <a:ext cx="5831183" cy="2860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r>
              <a:rPr kumimoji="1" lang="ko-KR" altLang="en-US" sz="24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0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 전부터</a:t>
            </a:r>
            <a:r>
              <a:rPr kumimoji="1" lang="en-US" altLang="ko-KR" sz="2000" b="1" dirty="0">
                <a:solidFill>
                  <a:schemeClr val="tx1">
                    <a:alpha val="40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오리엔테이션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조별모임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Q.T.)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  경 </a:t>
            </a:r>
            <a:r>
              <a:rPr lang="ko-KR" altLang="en-US" sz="105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2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공   부 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(1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예  배</a:t>
            </a:r>
            <a:r>
              <a:rPr lang="ko-KR" altLang="en-US" sz="22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&amp;</a:t>
            </a:r>
            <a:r>
              <a:rPr lang="ko-KR" altLang="en-US" sz="22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  회 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 err="1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여는예배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집회</a:t>
            </a:r>
            <a:r>
              <a:rPr lang="en-US" altLang="ko-KR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①,</a:t>
            </a:r>
            <a:r>
              <a:rPr lang="ko-KR" altLang="en-US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집회</a:t>
            </a:r>
            <a:r>
              <a:rPr lang="en-US" altLang="ko-KR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②,</a:t>
            </a:r>
            <a:r>
              <a:rPr lang="ko-KR" altLang="en-US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b="1" dirty="0" err="1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닫는예배</a:t>
            </a:r>
            <a:r>
              <a:rPr kumimoji="1" lang="en-US" altLang="ko-KR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어트랙션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프로그램</a:t>
            </a:r>
            <a:endParaRPr lang="en-US" altLang="ko-KR" sz="2400" b="1" dirty="0">
              <a:solidFill>
                <a:schemeClr val="tx1">
                  <a:alpha val="40167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상 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12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설 프로그램</a:t>
            </a:r>
            <a:endParaRPr kumimoji="1" lang="en-US" altLang="ko-KR" sz="2400" b="1" dirty="0">
              <a:solidFill>
                <a:schemeClr val="tx1">
                  <a:alpha val="40167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</a:t>
            </a:r>
            <a:r>
              <a:rPr lang="ko-KR" altLang="en-US" sz="20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프</a:t>
            </a:r>
            <a:r>
              <a:rPr lang="ko-KR" altLang="en-US" sz="2400" b="1" dirty="0">
                <a:solidFill>
                  <a:schemeClr val="tx1">
                    <a:alpha val="40167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후 프로그램</a:t>
            </a:r>
            <a:endParaRPr kumimoji="1" lang="en-US" altLang="ko-KR" sz="2000" b="1" dirty="0">
              <a:solidFill>
                <a:schemeClr val="tx1">
                  <a:alpha val="40167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1DCF2F81-B8CF-F6CA-1BA1-1470C872EF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149"/>
          <a:stretch>
            <a:fillRect/>
          </a:stretch>
        </p:blipFill>
        <p:spPr>
          <a:xfrm>
            <a:off x="6950808" y="0"/>
            <a:ext cx="5237361" cy="6859739"/>
          </a:xfrm>
          <a:prstGeom prst="rect">
            <a:avLst/>
          </a:prstGeom>
        </p:spPr>
      </p:pic>
      <p:sp>
        <p:nvSpPr>
          <p:cNvPr id="5" name="직사각형 4">
            <a:extLst>
              <a:ext uri="{FF2B5EF4-FFF2-40B4-BE49-F238E27FC236}">
                <a16:creationId xmlns:a16="http://schemas.microsoft.com/office/drawing/2014/main" id="{74832144-BEFA-BC1B-91A8-7AE848E160EE}"/>
              </a:ext>
            </a:extLst>
          </p:cNvPr>
          <p:cNvSpPr/>
          <p:nvPr/>
        </p:nvSpPr>
        <p:spPr>
          <a:xfrm>
            <a:off x="8058638" y="3901798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7" name="직사각형 6">
            <a:extLst>
              <a:ext uri="{FF2B5EF4-FFF2-40B4-BE49-F238E27FC236}">
                <a16:creationId xmlns:a16="http://schemas.microsoft.com/office/drawing/2014/main" id="{9758D378-39A7-4EE4-80A0-A153C9151359}"/>
              </a:ext>
            </a:extLst>
          </p:cNvPr>
          <p:cNvSpPr/>
          <p:nvPr/>
        </p:nvSpPr>
        <p:spPr>
          <a:xfrm>
            <a:off x="9517972" y="1200016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DD718F14-06EA-BDA0-5A58-831025D91BB9}"/>
              </a:ext>
            </a:extLst>
          </p:cNvPr>
          <p:cNvSpPr/>
          <p:nvPr/>
        </p:nvSpPr>
        <p:spPr>
          <a:xfrm>
            <a:off x="1307961" y="2503610"/>
            <a:ext cx="1860241" cy="265348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3" name="직사각형 12">
            <a:extLst>
              <a:ext uri="{FF2B5EF4-FFF2-40B4-BE49-F238E27FC236}">
                <a16:creationId xmlns:a16="http://schemas.microsoft.com/office/drawing/2014/main" id="{0B42418E-9D71-B570-2FD6-50E6D8176A4B}"/>
              </a:ext>
            </a:extLst>
          </p:cNvPr>
          <p:cNvSpPr/>
          <p:nvPr/>
        </p:nvSpPr>
        <p:spPr>
          <a:xfrm>
            <a:off x="8058638" y="3514800"/>
            <a:ext cx="832846" cy="144000"/>
          </a:xfrm>
          <a:prstGeom prst="rect">
            <a:avLst/>
          </a:prstGeom>
          <a:solidFill>
            <a:schemeClr val="accent1">
              <a:alpha val="50292"/>
            </a:scheme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953523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CFE9F-09D6-45E6-BBC7-4FD66EB0C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DFDCAC63-2345-34E7-4095-3B085BF7C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CE5E21-BFA4-3559-A705-772FC2171305}"/>
              </a:ext>
            </a:extLst>
          </p:cNvPr>
          <p:cNvSpPr txBox="1"/>
          <p:nvPr/>
        </p:nvSpPr>
        <p:spPr>
          <a:xfrm>
            <a:off x="2598821" y="2147831"/>
            <a:ext cx="8061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조별 프로그램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805A35-27A0-1904-11D3-422941AFAFC4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(p.114)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64857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E3615F-33D7-A378-DC4B-E4D9956420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796B9E09-13B2-B528-F8C2-A546ED5744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C7510A-38FA-22CD-35B3-77F7814C6177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조별 프로그램 개요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(p.113)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18520E23-BC98-36EA-9B57-07833C8CD585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5A2FF-0B01-0972-9D6A-D984E710C7E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EBB8688F-0DB0-9383-EDD4-B19E612289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7161" y="1889326"/>
            <a:ext cx="9177675" cy="4271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15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44E763-3190-85F2-C686-CA4001D4A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D7144885-0BC7-39C3-7E7D-04A143C40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0D37C7-44C2-7147-5C9D-2E571D4A2D90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아임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파인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땡큐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앤 유</a:t>
            </a:r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?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(p.114,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p.2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7812C936-A9DD-D3A6-581A-B374D77C9B07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FCBCF2-CD37-283D-35B2-BE66A0374349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59D25EE0-BF39-D98B-E915-3CA0B82EB0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1464"/>
          <a:stretch>
            <a:fillRect/>
          </a:stretch>
        </p:blipFill>
        <p:spPr>
          <a:xfrm>
            <a:off x="1548939" y="2540324"/>
            <a:ext cx="4558232" cy="31520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8F59AB-2BB8-0BD7-53FA-DB822ACBA081}"/>
              </a:ext>
            </a:extLst>
          </p:cNvPr>
          <p:cNvSpPr txBox="1"/>
          <p:nvPr/>
        </p:nvSpPr>
        <p:spPr>
          <a:xfrm>
            <a:off x="934270" y="1796568"/>
            <a:ext cx="9966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 안에서 서로를 알아가고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규칙을 정하는 활동 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FDA822DA-43F4-2364-F73F-1A7B738B9C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8311" b="3153"/>
          <a:stretch>
            <a:fillRect/>
          </a:stretch>
        </p:blipFill>
        <p:spPr>
          <a:xfrm>
            <a:off x="6342850" y="2540324"/>
            <a:ext cx="4558232" cy="3152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4818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786F4-793E-03E9-F6F3-8DF11DE78C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B6FE6698-2C0B-1562-9CF2-191094770A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079C01-9D2A-14F5-BCA3-2AE6405809A4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아임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파인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땡큐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앤 유</a:t>
            </a:r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?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(p.114,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p.2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A74CBF72-DF2C-8655-6B7A-1C516A05A1F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EA435-D083-512B-227B-23795B929D0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1A919FCD-1AE3-D980-4263-0ECBAFD216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616" b="98967" l="10000" r="94076">
                        <a14:foregroundMark x1="29045" y1="94008" x2="23376" y2="87087"/>
                        <a14:foregroundMark x1="23376" y1="87087" x2="22675" y2="76240"/>
                        <a14:foregroundMark x1="22675" y1="76240" x2="28344" y2="57748"/>
                        <a14:foregroundMark x1="28344" y1="57748" x2="33376" y2="21901"/>
                        <a14:foregroundMark x1="33376" y1="21901" x2="38599" y2="15083"/>
                        <a14:foregroundMark x1="38599" y1="15083" x2="66943" y2="12087"/>
                        <a14:foregroundMark x1="66943" y1="12087" x2="74395" y2="12707"/>
                        <a14:foregroundMark x1="74395" y1="12707" x2="79809" y2="17665"/>
                        <a14:foregroundMark x1="79809" y1="17665" x2="90892" y2="61570"/>
                        <a14:foregroundMark x1="90892" y1="61570" x2="90255" y2="75620"/>
                        <a14:foregroundMark x1="90255" y1="75620" x2="76943" y2="93595"/>
                        <a14:foregroundMark x1="76943" y1="93595" x2="71019" y2="97417"/>
                        <a14:foregroundMark x1="71019" y1="97417" x2="28535" y2="96694"/>
                        <a14:foregroundMark x1="28535" y1="96694" x2="28089" y2="94421"/>
                        <a14:foregroundMark x1="28089" y1="94008" x2="44522" y2="59298"/>
                        <a14:foregroundMark x1="44522" y1="59298" x2="51401" y2="51343"/>
                        <a14:foregroundMark x1="51401" y1="51343" x2="58471" y2="48244"/>
                        <a14:foregroundMark x1="58471" y1="48244" x2="64586" y2="51653"/>
                        <a14:foregroundMark x1="64586" y1="51653" x2="63758" y2="66012"/>
                        <a14:foregroundMark x1="63758" y1="66012" x2="59554" y2="77686"/>
                        <a14:foregroundMark x1="59554" y1="77686" x2="66306" y2="83264"/>
                        <a14:foregroundMark x1="66306" y1="83264" x2="75669" y2="72934"/>
                        <a14:foregroundMark x1="85478" y1="65393" x2="52038" y2="70145"/>
                        <a14:foregroundMark x1="52038" y1="70145" x2="44204" y2="75930"/>
                        <a14:foregroundMark x1="44204" y1="75930" x2="52866" y2="84917"/>
                        <a14:foregroundMark x1="52866" y1="84917" x2="74013" y2="79752"/>
                        <a14:foregroundMark x1="74013" y1="79752" x2="79936" y2="75930"/>
                        <a14:foregroundMark x1="79936" y1="75930" x2="84459" y2="65393"/>
                        <a14:foregroundMark x1="78599" y1="67355" x2="49236" y2="77893"/>
                        <a14:foregroundMark x1="49236" y1="77893" x2="36242" y2="95351"/>
                        <a14:foregroundMark x1="36242" y1="95351" x2="29172" y2="99070"/>
                        <a14:foregroundMark x1="29172" y1="99070" x2="23631" y2="95455"/>
                        <a14:foregroundMark x1="23631" y1="95455" x2="21911" y2="84917"/>
                        <a14:foregroundMark x1="21911" y1="84917" x2="23121" y2="73140"/>
                        <a14:foregroundMark x1="23121" y1="73140" x2="34841" y2="44112"/>
                        <a14:foregroundMark x1="34841" y1="44112" x2="40446" y2="35227"/>
                        <a14:foregroundMark x1="40446" y1="35227" x2="44968" y2="34711"/>
                        <a14:foregroundMark x1="44713" y1="36777" x2="35159" y2="82851"/>
                        <a14:foregroundMark x1="25096" y1="78512" x2="60573" y2="83161"/>
                        <a14:foregroundMark x1="60573" y1="83161" x2="61656" y2="93285"/>
                        <a14:foregroundMark x1="61656" y1="93285" x2="47707" y2="94318"/>
                        <a14:foregroundMark x1="47707" y1="94318" x2="26752" y2="84298"/>
                        <a14:foregroundMark x1="26752" y1="84298" x2="24140" y2="79752"/>
                        <a14:foregroundMark x1="22930" y1="80475" x2="26815" y2="70764"/>
                        <a14:foregroundMark x1="26815" y1="70764" x2="50191" y2="64876"/>
                        <a14:foregroundMark x1="50191" y1="64876" x2="48344" y2="74174"/>
                        <a14:foregroundMark x1="48344" y1="74174" x2="47197" y2="73760"/>
                        <a14:foregroundMark x1="54586" y1="64153" x2="46369" y2="70764"/>
                        <a14:foregroundMark x1="46369" y1="70764" x2="36624" y2="68492"/>
                        <a14:foregroundMark x1="36624" y1="68492" x2="32293" y2="57955"/>
                        <a14:foregroundMark x1="32293" y1="57955" x2="32420" y2="46798"/>
                        <a14:foregroundMark x1="32420" y1="46798" x2="39108" y2="34814"/>
                        <a14:foregroundMark x1="39108" y1="34814" x2="47707" y2="30372"/>
                        <a14:foregroundMark x1="47707" y1="30372" x2="54331" y2="30785"/>
                        <a14:foregroundMark x1="54331" y1="30785" x2="66433" y2="42872"/>
                        <a14:foregroundMark x1="66433" y1="42872" x2="71975" y2="63843"/>
                        <a14:foregroundMark x1="86178" y1="93595" x2="82994" y2="82128"/>
                        <a14:foregroundMark x1="82994" y1="82128" x2="83758" y2="71074"/>
                        <a14:foregroundMark x1="83758" y1="71074" x2="77962" y2="62913"/>
                        <a14:foregroundMark x1="77962" y1="62913" x2="73121" y2="31198"/>
                        <a14:foregroundMark x1="73121" y1="31198" x2="67389" y2="23864"/>
                        <a14:foregroundMark x1="67389" y1="23864" x2="60318" y2="22107"/>
                        <a14:foregroundMark x1="60318" y1="22107" x2="51847" y2="23967"/>
                        <a14:foregroundMark x1="51847" y1="23967" x2="45796" y2="35227"/>
                        <a14:foregroundMark x1="45796" y1="35227" x2="44013" y2="51033"/>
                        <a14:foregroundMark x1="44013" y1="51033" x2="49936" y2="59607"/>
                        <a14:foregroundMark x1="49936" y1="59607" x2="76115" y2="72727"/>
                        <a14:foregroundMark x1="76115" y1="72727" x2="83822" y2="72727"/>
                        <a14:foregroundMark x1="83822" y1="72727" x2="84013" y2="69008"/>
                        <a14:foregroundMark x1="80318" y1="37913" x2="49172" y2="33678"/>
                        <a14:foregroundMark x1="49172" y1="33678" x2="45987" y2="43388"/>
                        <a14:foregroundMark x1="45987" y1="43388" x2="57134" y2="48554"/>
                        <a14:foregroundMark x1="57134" y1="48554" x2="68280" y2="48244"/>
                        <a14:foregroundMark x1="68280" y1="48244" x2="80318" y2="40702"/>
                        <a14:foregroundMark x1="80573" y1="41116" x2="68662" y2="81405"/>
                        <a14:foregroundMark x1="68662" y1="81405" x2="67898" y2="93285"/>
                        <a14:foregroundMark x1="67898" y1="93285" x2="75414" y2="97624"/>
                        <a14:foregroundMark x1="75414" y1="97624" x2="82166" y2="93905"/>
                        <a14:foregroundMark x1="82166" y1="93905" x2="92102" y2="61467"/>
                        <a14:foregroundMark x1="92102" y1="61467" x2="90701" y2="40599"/>
                        <a14:foregroundMark x1="90701" y1="40599" x2="82739" y2="21901"/>
                        <a14:foregroundMark x1="82739" y1="21901" x2="67643" y2="8264"/>
                        <a14:foregroundMark x1="67643" y1="8264" x2="58790" y2="6921"/>
                        <a14:foregroundMark x1="58790" y1="6921" x2="40255" y2="19525"/>
                        <a14:foregroundMark x1="40255" y1="19525" x2="33631" y2="26860"/>
                        <a14:foregroundMark x1="33631" y1="26860" x2="40382" y2="61054"/>
                        <a14:foregroundMark x1="40382" y1="61054" x2="51338" y2="74587"/>
                        <a14:foregroundMark x1="51338" y1="74587" x2="65860" y2="80062"/>
                        <a14:foregroundMark x1="72484" y1="35950" x2="50446" y2="29339"/>
                        <a14:foregroundMark x1="50446" y1="29339" x2="48662" y2="43079"/>
                        <a14:foregroundMark x1="55287" y1="27583" x2="66115" y2="29545"/>
                        <a14:foregroundMark x1="77834" y1="41942" x2="83248" y2="41529"/>
                        <a14:foregroundMark x1="18726" y1="76963" x2="31975" y2="78926"/>
                        <a14:foregroundMark x1="84013" y1="92459" x2="92038" y2="62190"/>
                        <a14:foregroundMark x1="92038" y1="62190" x2="91274" y2="39360"/>
                        <a14:foregroundMark x1="91274" y1="39360" x2="89363" y2="28616"/>
                        <a14:foregroundMark x1="89363" y1="28616" x2="83376" y2="23760"/>
                        <a14:foregroundMark x1="83376" y1="23760" x2="82293" y2="23657"/>
                        <a14:foregroundMark x1="43503" y1="11260" x2="66306" y2="4959"/>
                        <a14:foregroundMark x1="66306" y1="4959" x2="72229" y2="5269"/>
                        <a14:foregroundMark x1="72229" y1="5269" x2="83376" y2="16426"/>
                        <a14:foregroundMark x1="83376" y1="16426" x2="82994" y2="16012"/>
                        <a14:foregroundMark x1="66115" y1="3719" x2="50318" y2="8678"/>
                        <a14:foregroundMark x1="50318" y1="8678" x2="49873" y2="9298"/>
                        <a14:foregroundMark x1="52357" y1="13636" x2="57006" y2="22004"/>
                        <a14:foregroundMark x1="91592" y1="41529" x2="93057" y2="61777"/>
                        <a14:foregroundMark x1="93057" y1="61777" x2="88471" y2="85227"/>
                        <a14:foregroundMark x1="88471" y1="85227" x2="86433" y2="90496"/>
                        <a14:foregroundMark x1="90828" y1="78512" x2="93057" y2="41426"/>
                        <a14:foregroundMark x1="93057" y1="41426" x2="90828" y2="31198"/>
                        <a14:foregroundMark x1="85478" y1="45868" x2="81019" y2="59814"/>
                        <a14:foregroundMark x1="94076" y1="49070" x2="92994" y2="71281"/>
                        <a14:foregroundMark x1="92994" y1="71281" x2="92102" y2="76550"/>
                      </a14:backgroundRemoval>
                    </a14:imgEffect>
                  </a14:imgLayer>
                </a14:imgProps>
              </a:ext>
            </a:extLst>
          </a:blip>
          <a:srcRect l="14827" b="2452"/>
          <a:stretch>
            <a:fillRect/>
          </a:stretch>
        </p:blipFill>
        <p:spPr>
          <a:xfrm>
            <a:off x="5027369" y="1511644"/>
            <a:ext cx="6902536" cy="4874173"/>
          </a:xfrm>
          <a:prstGeom prst="rect">
            <a:avLst/>
          </a:prstGeom>
        </p:spPr>
      </p:pic>
      <p:pic>
        <p:nvPicPr>
          <p:cNvPr id="2" name="그림 1">
            <a:extLst>
              <a:ext uri="{FF2B5EF4-FFF2-40B4-BE49-F238E27FC236}">
                <a16:creationId xmlns:a16="http://schemas.microsoft.com/office/drawing/2014/main" id="{C5F7B764-D309-79E9-A6C2-099A46BD78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719" b="33781" l="1911" r="27325">
                        <a14:foregroundMark x1="1911" y1="11983" x2="3439" y2="12397"/>
                      </a14:backgroundRemoval>
                    </a14:imgEffect>
                  </a14:imgLayer>
                </a14:imgProps>
              </a:ext>
            </a:extLst>
          </a:blip>
          <a:srcRect t="4913" r="73274" b="82878"/>
          <a:stretch>
            <a:fillRect/>
          </a:stretch>
        </p:blipFill>
        <p:spPr>
          <a:xfrm>
            <a:off x="934270" y="1796568"/>
            <a:ext cx="2165906" cy="6100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D7067A-C856-DCEA-D642-CAE8283F4D92}"/>
              </a:ext>
            </a:extLst>
          </p:cNvPr>
          <p:cNvSpPr txBox="1"/>
          <p:nvPr/>
        </p:nvSpPr>
        <p:spPr>
          <a:xfrm>
            <a:off x="3083847" y="1915234"/>
            <a:ext cx="2663810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나는 누구인가요</a:t>
            </a:r>
            <a:r>
              <a:rPr kumimoji="1" lang="en-US" altLang="ko-KR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?</a:t>
            </a:r>
            <a:endParaRPr kumimoji="1" lang="ko-Kore-KR" altLang="en-US" sz="24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9083A-70A5-2254-5CFD-360269C90E1F}"/>
              </a:ext>
            </a:extLst>
          </p:cNvPr>
          <p:cNvSpPr txBox="1"/>
          <p:nvPr/>
        </p:nvSpPr>
        <p:spPr>
          <a:xfrm>
            <a:off x="976473" y="2522139"/>
            <a:ext cx="5522802" cy="33855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kumimoji="1" lang="en-US" altLang="ko-KR" sz="16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Tips.</a:t>
            </a:r>
            <a:r>
              <a:rPr kumimoji="1" lang="ko-KR" altLang="en-US" sz="16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주어진 칸을 채우며 자유롭게 자신을 소개하도록 안내합니다</a:t>
            </a:r>
            <a:r>
              <a:rPr kumimoji="1" lang="en-US" altLang="ko-KR" sz="16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  <a:endParaRPr kumimoji="1" lang="ko-Kore-KR" altLang="en-US" sz="16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934122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7C91B-7E23-D7E6-B52B-F0244A351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81AD8B13-0F43-B312-C104-4B917A710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8DB9D0-72FA-7244-2968-CD624D433912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아임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파인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땡큐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앤 유</a:t>
            </a:r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?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(p.114,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p.2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21862F97-2332-F674-DFB9-D98A6B7897C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1086D9-8E3E-E789-4543-9FD7E048CD7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F728FD4C-810C-C79E-7263-446F6C3E81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067" b="2229"/>
          <a:stretch>
            <a:fillRect/>
          </a:stretch>
        </p:blipFill>
        <p:spPr>
          <a:xfrm>
            <a:off x="976366" y="2408420"/>
            <a:ext cx="10453634" cy="218952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45159D71-58E4-D234-D2AB-340C8F855F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00" b="22000" l="1215" r="21028">
                        <a14:foregroundMark x1="1215" y1="12000" x2="2710" y2="12667"/>
                        <a14:foregroundMark x1="20374" y1="10000" x2="19065" y2="10333"/>
                        <a14:foregroundMark x1="21028" y1="8333" x2="18785" y2="9333"/>
                      </a14:backgroundRemoval>
                    </a14:imgEffect>
                  </a14:imgLayer>
                </a14:imgProps>
              </a:ext>
            </a:extLst>
          </a:blip>
          <a:srcRect r="77255" b="75443"/>
          <a:stretch>
            <a:fillRect/>
          </a:stretch>
        </p:blipFill>
        <p:spPr>
          <a:xfrm>
            <a:off x="976366" y="1837675"/>
            <a:ext cx="2110162" cy="6387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871F14B-7950-18F9-9B32-107F2519DA48}"/>
              </a:ext>
            </a:extLst>
          </p:cNvPr>
          <p:cNvSpPr txBox="1"/>
          <p:nvPr/>
        </p:nvSpPr>
        <p:spPr>
          <a:xfrm>
            <a:off x="3083847" y="1915234"/>
            <a:ext cx="1993120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진실 혹은 거짓</a:t>
            </a:r>
            <a:endParaRPr kumimoji="1" lang="ko-Kore-KR" altLang="en-US" sz="24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23DC06-E17A-D8B9-1C74-8E494BF5A26B}"/>
              </a:ext>
            </a:extLst>
          </p:cNvPr>
          <p:cNvSpPr txBox="1"/>
          <p:nvPr/>
        </p:nvSpPr>
        <p:spPr>
          <a:xfrm>
            <a:off x="4975119" y="2011706"/>
            <a:ext cx="6658380" cy="36933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kumimoji="1" lang="ko-KR" altLang="en-US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위에서 소개한 나에 대해</a:t>
            </a:r>
            <a:r>
              <a:rPr kumimoji="1" lang="en-US" altLang="ko-KR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,</a:t>
            </a:r>
            <a:r>
              <a:rPr kumimoji="1" lang="ko-KR" altLang="en-US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진실 문장 </a:t>
            </a:r>
            <a:r>
              <a:rPr kumimoji="1" lang="en-US" altLang="ko-KR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</a:t>
            </a:r>
            <a:r>
              <a:rPr kumimoji="1" lang="ko-KR" altLang="en-US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개와 거짓 문장 </a:t>
            </a:r>
            <a:r>
              <a:rPr kumimoji="1" lang="en-US" altLang="ko-KR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</a:t>
            </a:r>
            <a:r>
              <a:rPr kumimoji="1" lang="ko-KR" altLang="en-US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개를 작성해보세요</a:t>
            </a:r>
            <a:r>
              <a:rPr kumimoji="1" lang="en-US" altLang="ko-KR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.</a:t>
            </a:r>
            <a:endParaRPr kumimoji="1" lang="ko-Kore-KR" altLang="en-US" i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B85FBA-1BE6-9D6E-0A9E-9817BE64DDB3}"/>
              </a:ext>
            </a:extLst>
          </p:cNvPr>
          <p:cNvSpPr txBox="1"/>
          <p:nvPr/>
        </p:nvSpPr>
        <p:spPr>
          <a:xfrm>
            <a:off x="1113016" y="4515547"/>
            <a:ext cx="10102618" cy="87498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Tips.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‘STEP 1’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과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연결하여 자신에 대한 문장 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3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개를 발표하고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조원들이 거짓인 문장을 맞혀보도록 안내합니다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    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-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거짓 문장인 경우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어느 부분이 자신과 다른 내용인지 설명합니다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endParaRPr kumimoji="1" lang="ko-Kore-KR" altLang="en-US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2686869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D5F2C-9D1F-E09A-B9F0-D75488407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96669AB4-B509-408F-1F66-2F4582226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7EE344-A839-D5B5-CDCF-E138ABB78E0E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아임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파인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땡큐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앤 유</a:t>
            </a:r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?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(p.114,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p.2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398A8E0C-FAAF-920B-FA1E-8C3C6382F817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8968F6-2E0E-D891-AA19-F56B64D7E9B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A986F31B-5D5E-2459-341C-03BB26B513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9" t="16626" r="1" b="2229"/>
          <a:stretch>
            <a:fillRect/>
          </a:stretch>
        </p:blipFill>
        <p:spPr>
          <a:xfrm>
            <a:off x="953365" y="2438646"/>
            <a:ext cx="10476635" cy="215930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A4B915A5-2CA9-8F5D-71A7-69AAE6C0BB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768" b="17172" l="1586" r="21082">
                        <a14:foregroundMark x1="1586" y1="8081" x2="2239" y2="8333"/>
                        <a14:foregroundMark x1="20243" y1="7071" x2="18843" y2="7323"/>
                        <a14:foregroundMark x1="20429" y1="8081" x2="19310" y2="8333"/>
                        <a14:foregroundMark x1="20709" y1="8081" x2="19496" y2="8333"/>
                        <a14:foregroundMark x1="21082" y1="8081" x2="21082" y2="8081"/>
                      </a14:backgroundRemoval>
                    </a14:imgEffect>
                  </a14:imgLayer>
                </a14:imgProps>
              </a:ext>
            </a:extLst>
          </a:blip>
          <a:srcRect r="77443" b="80843"/>
          <a:stretch>
            <a:fillRect/>
          </a:stretch>
        </p:blipFill>
        <p:spPr>
          <a:xfrm>
            <a:off x="953365" y="1841831"/>
            <a:ext cx="2110162" cy="6620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75AC8D-E43E-CA0A-5429-5600A413703F}"/>
              </a:ext>
            </a:extLst>
          </p:cNvPr>
          <p:cNvSpPr txBox="1"/>
          <p:nvPr/>
        </p:nvSpPr>
        <p:spPr>
          <a:xfrm>
            <a:off x="3083846" y="1915234"/>
            <a:ext cx="2443193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우리가 지킬 규칙들</a:t>
            </a:r>
            <a:endParaRPr kumimoji="1" lang="ko-Kore-KR" altLang="en-US" sz="24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88379A-38EA-C8E5-E184-4630114982F3}"/>
              </a:ext>
            </a:extLst>
          </p:cNvPr>
          <p:cNvSpPr txBox="1"/>
          <p:nvPr/>
        </p:nvSpPr>
        <p:spPr>
          <a:xfrm>
            <a:off x="5527039" y="2011706"/>
            <a:ext cx="6106460" cy="369332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kumimoji="1" lang="ko-KR" altLang="en-US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캠프 기간 동안 서로를 존중하며 지낼 약속을 함께 만들어요</a:t>
            </a:r>
            <a:r>
              <a:rPr kumimoji="1" lang="en-US" altLang="ko-KR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.</a:t>
            </a:r>
            <a:endParaRPr kumimoji="1" lang="ko-Kore-KR" altLang="en-US" i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D0CA4E-1755-8056-BDA3-3C2952ABDF47}"/>
              </a:ext>
            </a:extLst>
          </p:cNvPr>
          <p:cNvSpPr txBox="1"/>
          <p:nvPr/>
        </p:nvSpPr>
        <p:spPr>
          <a:xfrm>
            <a:off x="1113016" y="4515547"/>
            <a:ext cx="10125619" cy="129048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Tips.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캠프 전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교회별로 정한 공통 규칙과 조별로 정한 약속을 함께 나눕니다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    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-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공통규칙에 전자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&amp;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통신기기 사용 안내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바른 언어 사용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아프거나 비상시 행동 지칭 등을 포함합니다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    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-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조별 역할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(</a:t>
            </a:r>
            <a:r>
              <a:rPr kumimoji="1" lang="ko-KR" altLang="en-US" spc="-100" dirty="0" err="1">
                <a:latin typeface="NanumMyeongjo" pitchFamily="2" charset="-127"/>
                <a:ea typeface="NanumMyeongjo" pitchFamily="2" charset="-127"/>
              </a:rPr>
              <a:t>이끔이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나눔이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기록이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시간 지킴이 등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)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을 정해도 좋습니다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</a:t>
            </a:r>
            <a:endParaRPr kumimoji="1" lang="ko-Kore-KR" altLang="en-US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896005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A1886-06BE-262C-22FC-DC1D5ED74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그룹 2">
            <a:extLst>
              <a:ext uri="{FF2B5EF4-FFF2-40B4-BE49-F238E27FC236}">
                <a16:creationId xmlns:a16="http://schemas.microsoft.com/office/drawing/2014/main" id="{AD6EE9E1-58B4-60DE-2E24-417C90DD2E1D}"/>
              </a:ext>
            </a:extLst>
          </p:cNvPr>
          <p:cNvGrpSpPr/>
          <p:nvPr/>
        </p:nvGrpSpPr>
        <p:grpSpPr>
          <a:xfrm>
            <a:off x="1194" y="0"/>
            <a:ext cx="12189611" cy="6858000"/>
            <a:chOff x="1194" y="0"/>
            <a:chExt cx="12189611" cy="6858000"/>
          </a:xfrm>
        </p:grpSpPr>
        <p:pic>
          <p:nvPicPr>
            <p:cNvPr id="6" name="그림 5">
              <a:extLst>
                <a:ext uri="{FF2B5EF4-FFF2-40B4-BE49-F238E27FC236}">
                  <a16:creationId xmlns:a16="http://schemas.microsoft.com/office/drawing/2014/main" id="{56D266B5-82E0-B069-169B-B8AA012EA5A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94" y="0"/>
              <a:ext cx="12189611" cy="6858000"/>
            </a:xfrm>
            <a:prstGeom prst="rect">
              <a:avLst/>
            </a:prstGeom>
          </p:spPr>
        </p:pic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65977A5B-175B-D495-0BB7-26C58B6D9E26}"/>
                </a:ext>
              </a:extLst>
            </p:cNvPr>
            <p:cNvPicPr>
              <a:picLocks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9690" b="23855" l="25337" r="72865"/>
                      </a14:imgEffect>
                    </a14:imgLayer>
                  </a14:imgProps>
                </a:ext>
              </a:extLst>
            </a:blip>
            <a:srcRect l="25026" t="20211" r="26974" b="76131"/>
            <a:stretch>
              <a:fillRect/>
            </a:stretch>
          </p:blipFill>
          <p:spPr>
            <a:xfrm flipH="1">
              <a:off x="423047" y="1539902"/>
              <a:ext cx="9180000" cy="144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89E3525D-DA91-9492-C0FF-D64AA76F0A88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캠프 동안 꼭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지켜요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!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공통규칙</a:t>
            </a:r>
            <a:r>
              <a:rPr kumimoji="1" lang="en-US" altLang="ko-KR" sz="4400" dirty="0">
                <a:ln w="0">
                  <a:noFill/>
                </a:ln>
                <a:solidFill>
                  <a:srgbClr val="13315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13315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2A4B5F-9F19-946A-BA2F-BF1FFFF6AA23}"/>
              </a:ext>
            </a:extLst>
          </p:cNvPr>
          <p:cNvSpPr txBox="1"/>
          <p:nvPr/>
        </p:nvSpPr>
        <p:spPr>
          <a:xfrm>
            <a:off x="930850" y="2059211"/>
            <a:ext cx="1065001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핸드폰 사용 관련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바른 말 고운 말 사용하기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과도한 장난 하지 않기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친구들과 상호 존중하기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선생님들께 예의 있게 행동하기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이동시 뛰지 않기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외부 활동 등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</a:p>
          <a:p>
            <a:pPr marL="742950" indent="-742950">
              <a:buAutoNum type="arabicPeriod"/>
            </a:pP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비상시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다치거나 부모님 연락 등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찾아올 곳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44622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70CA2-E44B-01B0-7EB8-9B28F1D33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D9415AFE-4105-4A9B-A521-EA5FC57D9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86957E-7A8C-7527-FF43-7EFD33422169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 친구를 찾아라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(p.117,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활동자료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ACE259AB-4FBC-6A7D-9DC5-8723BAE7AF23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B7D77F-4142-B439-D758-4E6549930C2C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38C6C5C2-B60C-0EBE-0DE2-8A011D5009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89" b="1575"/>
          <a:stretch>
            <a:fillRect/>
          </a:stretch>
        </p:blipFill>
        <p:spPr>
          <a:xfrm>
            <a:off x="1716070" y="2448936"/>
            <a:ext cx="2596864" cy="3339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7FCAF9-003C-BA77-1C84-BAADE047F4ED}"/>
              </a:ext>
            </a:extLst>
          </p:cNvPr>
          <p:cNvSpPr txBox="1"/>
          <p:nvPr/>
        </p:nvSpPr>
        <p:spPr>
          <a:xfrm>
            <a:off x="1352482" y="5917147"/>
            <a:ext cx="332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▲ </a:t>
            </a:r>
            <a:r>
              <a:rPr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‘</a:t>
            </a:r>
            <a:r>
              <a:rPr kumimoji="1"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이 친구를 찾아라</a:t>
            </a:r>
            <a:r>
              <a:rPr kumimoji="1"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’</a:t>
            </a:r>
            <a:r>
              <a:rPr kumimoji="1"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활동자료</a:t>
            </a:r>
            <a:endParaRPr kumimoji="1" lang="ko-Kore-KR" altLang="en-US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624B7-880F-499B-8EEA-AB0752F00BF8}"/>
              </a:ext>
            </a:extLst>
          </p:cNvPr>
          <p:cNvSpPr txBox="1"/>
          <p:nvPr/>
        </p:nvSpPr>
        <p:spPr>
          <a:xfrm>
            <a:off x="6557534" y="5917147"/>
            <a:ext cx="332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▲ </a:t>
            </a:r>
            <a:r>
              <a:rPr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‘</a:t>
            </a:r>
            <a:r>
              <a:rPr kumimoji="1"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이 친구를 찾아라</a:t>
            </a:r>
            <a:r>
              <a:rPr kumimoji="1"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’</a:t>
            </a:r>
            <a:r>
              <a:rPr kumimoji="1"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PPT</a:t>
            </a:r>
            <a:endParaRPr kumimoji="1" lang="ko-Kore-KR" altLang="en-US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DE3DDE32-EAF0-5E13-D00C-C3CB14DDF9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7829" y="2448936"/>
            <a:ext cx="5943450" cy="33390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C8FB01-31DC-93EE-8086-8DA4FB1D7603}"/>
              </a:ext>
            </a:extLst>
          </p:cNvPr>
          <p:cNvSpPr txBox="1"/>
          <p:nvPr/>
        </p:nvSpPr>
        <p:spPr>
          <a:xfrm>
            <a:off x="5697341" y="3453087"/>
            <a:ext cx="244472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1.</a:t>
            </a:r>
            <a:r>
              <a:rPr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민트 </a:t>
            </a:r>
            <a:r>
              <a:rPr lang="ko-KR" altLang="en-US" sz="11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초코를</a:t>
            </a:r>
            <a:r>
              <a:rPr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싫어하는 사람</a:t>
            </a:r>
            <a:endParaRPr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파인애플 피자를 좋아하는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3.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성경인물의 이름과 동일한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4.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강아지를 키우는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5.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아침형 인간인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6.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탕수육 </a:t>
            </a:r>
            <a:r>
              <a:rPr kumimoji="1" lang="ko-KR" altLang="en-US" sz="11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찍먹인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7.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이름이 외자인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8.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손목시계를 차고 온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9.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</a:t>
            </a:r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MBTI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가 </a:t>
            </a:r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J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인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10.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악기를 다룰 수 있는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6CF25B-49AE-A376-7CBC-41FC50C4E93F}"/>
              </a:ext>
            </a:extLst>
          </p:cNvPr>
          <p:cNvSpPr txBox="1"/>
          <p:nvPr/>
        </p:nvSpPr>
        <p:spPr>
          <a:xfrm>
            <a:off x="8186024" y="3453087"/>
            <a:ext cx="275336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11.</a:t>
            </a:r>
            <a:r>
              <a:rPr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</a:t>
            </a:r>
            <a:r>
              <a:rPr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TV</a:t>
            </a:r>
            <a:r>
              <a:rPr lang="ko-KR" altLang="en-US" sz="11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에</a:t>
            </a:r>
            <a:r>
              <a:rPr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나온 적이 있는 사람</a:t>
            </a:r>
            <a:endParaRPr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12.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여름보다 겨울을 좋아하는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13.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연예인이랑 사진 찍어본 사람 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14.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형제가 </a:t>
            </a:r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명 이상인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15.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산보다 바다를 좋아하는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16.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나와 같은 달에 태어난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17.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오늘 검은색 옷을 입은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18.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줄 이어폰 쓰는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19.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아침형 인간인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20.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이름에 </a:t>
            </a:r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‘</a:t>
            </a:r>
            <a:r>
              <a:rPr kumimoji="1" lang="ko-KR" altLang="en-US" sz="11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ㅇ</a:t>
            </a:r>
            <a:r>
              <a:rPr kumimoji="1" lang="en-US" altLang="ko-KR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’</a:t>
            </a:r>
            <a:r>
              <a:rPr kumimoji="1" lang="ko-KR" altLang="en-US" sz="11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이 두 번 이상 들어가는 사람</a:t>
            </a:r>
            <a:endParaRPr kumimoji="1" lang="en-US" altLang="ko-KR" sz="11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898966-66E9-7B0C-812D-EF50DD55F6BF}"/>
              </a:ext>
            </a:extLst>
          </p:cNvPr>
          <p:cNvSpPr txBox="1"/>
          <p:nvPr/>
        </p:nvSpPr>
        <p:spPr>
          <a:xfrm>
            <a:off x="934270" y="1796568"/>
            <a:ext cx="9966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질문에 해당하는 친구를 찾으며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친밀감을 형성하는 활동 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073715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1AEFA-61D5-60F3-02D3-5F6B382E4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5F6710A6-2A58-A82A-9A5E-07C658A6A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F73F554-055A-4D2D-D24E-595522095C94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 친구를 찾아라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5EEF6D59-0BB9-189B-1FCA-013D899C02F6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5200-2149-FE35-5B60-B9B8DC5EB8F4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2627E203-F28A-BF7D-99B6-DEC6388A00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92" y="1964079"/>
            <a:ext cx="5016190" cy="28181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DB9F9E-B7B4-91EE-2C48-1EDE9BE5ACF4}"/>
              </a:ext>
            </a:extLst>
          </p:cNvPr>
          <p:cNvSpPr txBox="1"/>
          <p:nvPr/>
        </p:nvSpPr>
        <p:spPr>
          <a:xfrm>
            <a:off x="1457955" y="2797750"/>
            <a:ext cx="20633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1.</a:t>
            </a:r>
            <a:r>
              <a:rPr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민트 </a:t>
            </a:r>
            <a:r>
              <a:rPr lang="ko-KR" altLang="en-US" sz="9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초코를</a:t>
            </a:r>
            <a:r>
              <a:rPr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싫어하는 사람</a:t>
            </a:r>
            <a:endParaRPr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파인애플 피자를 좋아하는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3.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성경인물의 이름과 동일한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4.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강아지를 키우는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5.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아침형 인간인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6.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탕수육 </a:t>
            </a:r>
            <a:r>
              <a:rPr kumimoji="1" lang="ko-KR" altLang="en-US" sz="9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찍먹인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7.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이름이 외자인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8.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손목시계를 차고 온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9.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 </a:t>
            </a:r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MBTI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가 </a:t>
            </a:r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J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인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10.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악기를 다룰 수 있는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3F46EF-BB6A-EF95-F4FF-3C81FD098DC6}"/>
              </a:ext>
            </a:extLst>
          </p:cNvPr>
          <p:cNvSpPr txBox="1"/>
          <p:nvPr/>
        </p:nvSpPr>
        <p:spPr>
          <a:xfrm>
            <a:off x="3464996" y="2797750"/>
            <a:ext cx="23238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11.</a:t>
            </a:r>
            <a:r>
              <a:rPr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</a:t>
            </a:r>
            <a:r>
              <a:rPr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TV</a:t>
            </a:r>
            <a:r>
              <a:rPr lang="ko-KR" altLang="en-US" sz="9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에</a:t>
            </a:r>
            <a:r>
              <a:rPr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나온 적이 있는 사람</a:t>
            </a:r>
            <a:endParaRPr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12.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여름보다 겨울을 좋아하는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13.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연예인이랑 사진 찍어본 사람 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14.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형제가 </a:t>
            </a:r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명 이상인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15.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산보다 바다를 좋아하는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16.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나와 같은 달에 태어난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17.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오늘 검은색 옷을 입은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18.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줄 이어폰 쓰는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19.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아침형 인간인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  <a:p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20.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  이름에 </a:t>
            </a:r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‘</a:t>
            </a:r>
            <a:r>
              <a:rPr kumimoji="1" lang="ko-KR" altLang="en-US" sz="900" dirty="0" err="1">
                <a:latin typeface="NanumSquareOTF" panose="020B0600000101010101" pitchFamily="34" charset="-127"/>
                <a:ea typeface="NanumSquareOTF" panose="020B0600000101010101" pitchFamily="34" charset="-127"/>
              </a:rPr>
              <a:t>ㅇ</a:t>
            </a:r>
            <a:r>
              <a:rPr kumimoji="1" lang="en-US" altLang="ko-KR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’</a:t>
            </a:r>
            <a:r>
              <a:rPr kumimoji="1" lang="ko-KR" altLang="en-US" sz="900" dirty="0">
                <a:latin typeface="NanumSquareOTF" panose="020B0600000101010101" pitchFamily="34" charset="-127"/>
                <a:ea typeface="NanumSquareOTF" panose="020B0600000101010101" pitchFamily="34" charset="-127"/>
              </a:rPr>
              <a:t>이 두 번 이상 들어가는 사람</a:t>
            </a:r>
            <a:endParaRPr kumimoji="1" lang="en-US" altLang="ko-KR" sz="900" dirty="0">
              <a:latin typeface="NanumSquareOTF" panose="020B0600000101010101" pitchFamily="34" charset="-127"/>
              <a:ea typeface="NanumSquareOTF" panose="020B0600000101010101" pitchFamily="34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F0DE4EF9-592F-3FD6-FC50-1563A59869A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17" t="4189" r="3000" b="1575"/>
          <a:stretch>
            <a:fillRect/>
          </a:stretch>
        </p:blipFill>
        <p:spPr>
          <a:xfrm>
            <a:off x="7230797" y="-18613"/>
            <a:ext cx="5049713" cy="69680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83EA159-62B9-C09C-3748-2F4198522E05}"/>
              </a:ext>
            </a:extLst>
          </p:cNvPr>
          <p:cNvSpPr txBox="1"/>
          <p:nvPr/>
        </p:nvSpPr>
        <p:spPr>
          <a:xfrm>
            <a:off x="7409580" y="2001739"/>
            <a:ext cx="412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2400" b="1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1</a:t>
            </a:r>
            <a:endParaRPr kumimoji="1" lang="ko-Kore-KR" altLang="en-US" sz="2400" b="1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90B4F6-B27A-1CDD-E5AF-35983C377EED}"/>
              </a:ext>
            </a:extLst>
          </p:cNvPr>
          <p:cNvSpPr txBox="1"/>
          <p:nvPr/>
        </p:nvSpPr>
        <p:spPr>
          <a:xfrm>
            <a:off x="9750277" y="3168681"/>
            <a:ext cx="412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2400" b="1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4</a:t>
            </a:r>
            <a:endParaRPr kumimoji="1" lang="ko-Kore-KR" altLang="en-US" sz="2400" b="1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F8CDD9-0CD6-030A-582D-601CECB51BD8}"/>
              </a:ext>
            </a:extLst>
          </p:cNvPr>
          <p:cNvSpPr txBox="1"/>
          <p:nvPr/>
        </p:nvSpPr>
        <p:spPr>
          <a:xfrm>
            <a:off x="8590517" y="4318840"/>
            <a:ext cx="412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2400" b="1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20</a:t>
            </a:r>
            <a:endParaRPr kumimoji="1" lang="ko-Kore-KR" altLang="en-US" sz="2400" b="1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A63FA9-82E3-4715-9598-CC4DA0CBB245}"/>
              </a:ext>
            </a:extLst>
          </p:cNvPr>
          <p:cNvSpPr txBox="1"/>
          <p:nvPr/>
        </p:nvSpPr>
        <p:spPr>
          <a:xfrm>
            <a:off x="9722141" y="4318839"/>
            <a:ext cx="412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2400" b="1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14</a:t>
            </a:r>
            <a:endParaRPr kumimoji="1" lang="ko-Kore-KR" altLang="en-US" sz="2400" b="1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C8F35A-2AAA-33AD-4224-3F7637A403E4}"/>
              </a:ext>
            </a:extLst>
          </p:cNvPr>
          <p:cNvSpPr txBox="1"/>
          <p:nvPr/>
        </p:nvSpPr>
        <p:spPr>
          <a:xfrm>
            <a:off x="9806203" y="4762700"/>
            <a:ext cx="971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김 성 결</a:t>
            </a:r>
            <a:endParaRPr kumimoji="1" lang="ko-Kore-KR" altLang="en-US" sz="2400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F49531-518F-8AC2-37B3-4D0642F6E5B0}"/>
              </a:ext>
            </a:extLst>
          </p:cNvPr>
          <p:cNvSpPr txBox="1"/>
          <p:nvPr/>
        </p:nvSpPr>
        <p:spPr>
          <a:xfrm>
            <a:off x="8654714" y="4766436"/>
            <a:ext cx="971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이 유 미</a:t>
            </a:r>
            <a:endParaRPr kumimoji="1" lang="ko-Kore-KR" altLang="en-US" sz="2400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8CDEEB-25B2-F79A-245E-F6F94E34D002}"/>
              </a:ext>
            </a:extLst>
          </p:cNvPr>
          <p:cNvSpPr txBox="1"/>
          <p:nvPr/>
        </p:nvSpPr>
        <p:spPr>
          <a:xfrm>
            <a:off x="9831194" y="3588142"/>
            <a:ext cx="971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박 한 나</a:t>
            </a:r>
            <a:endParaRPr kumimoji="1" lang="ko-Kore-KR" altLang="en-US" sz="2400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8B11EE-BF8E-33A0-8CB9-1E98992B9C40}"/>
              </a:ext>
            </a:extLst>
          </p:cNvPr>
          <p:cNvSpPr txBox="1"/>
          <p:nvPr/>
        </p:nvSpPr>
        <p:spPr>
          <a:xfrm>
            <a:off x="7495160" y="2431524"/>
            <a:ext cx="971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최 지 민</a:t>
            </a:r>
            <a:endParaRPr kumimoji="1" lang="ko-Kore-KR" altLang="en-US" sz="2400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59BEC33-F5A7-ED46-303A-48A04975CBFA}"/>
              </a:ext>
            </a:extLst>
          </p:cNvPr>
          <p:cNvSpPr txBox="1"/>
          <p:nvPr/>
        </p:nvSpPr>
        <p:spPr>
          <a:xfrm>
            <a:off x="7437716" y="4318840"/>
            <a:ext cx="412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2400" b="1" dirty="0">
                <a:latin typeface="Nanum Pen Script" panose="03040600000000000000" pitchFamily="66" charset="-127"/>
                <a:ea typeface="Nanum Pen Script" panose="03040600000000000000" pitchFamily="66" charset="-127"/>
              </a:rPr>
              <a:t>3</a:t>
            </a:r>
            <a:endParaRPr kumimoji="1" lang="ko-Kore-KR" altLang="en-US" sz="2400" b="1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DCDFD6F-1177-44F4-11F7-BC7951E181BA}"/>
              </a:ext>
            </a:extLst>
          </p:cNvPr>
          <p:cNvSpPr txBox="1"/>
          <p:nvPr/>
        </p:nvSpPr>
        <p:spPr>
          <a:xfrm>
            <a:off x="7468587" y="4762700"/>
            <a:ext cx="1080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dirty="0" err="1">
                <a:latin typeface="Nanum Pen Script" panose="03040600000000000000" pitchFamily="66" charset="-127"/>
                <a:ea typeface="Nanum Pen Script" panose="03040600000000000000" pitchFamily="66" charset="-127"/>
              </a:rPr>
              <a:t>이에스더</a:t>
            </a:r>
            <a:endParaRPr kumimoji="1" lang="ko-Kore-KR" altLang="en-US" sz="2400" dirty="0">
              <a:latin typeface="Nanum Pen Script" panose="03040600000000000000" pitchFamily="66" charset="-127"/>
              <a:ea typeface="Nanum Pen Script" panose="03040600000000000000" pitchFamily="66" charset="-12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9A920F-9DBE-35A9-89F3-FD7E951B804A}"/>
              </a:ext>
            </a:extLst>
          </p:cNvPr>
          <p:cNvSpPr txBox="1"/>
          <p:nvPr/>
        </p:nvSpPr>
        <p:spPr>
          <a:xfrm>
            <a:off x="991052" y="4797794"/>
            <a:ext cx="6143752" cy="87498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Tips.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자신의 턴에 해당하는 질문과 적은 사람의 이름을 말합니다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 </a:t>
            </a:r>
            <a:r>
              <a:rPr kumimoji="1" lang="en-US" altLang="ko-KR" sz="1600" spc="-100" dirty="0">
                <a:latin typeface="NanumMyeongjo" pitchFamily="2" charset="-127"/>
                <a:ea typeface="NanumMyeongjo" pitchFamily="2" charset="-127"/>
              </a:rPr>
              <a:t>-</a:t>
            </a:r>
            <a:r>
              <a:rPr kumimoji="1" lang="ko-KR" altLang="en-US" sz="1600" spc="-100" dirty="0">
                <a:latin typeface="NanumMyeongjo" pitchFamily="2" charset="-127"/>
                <a:ea typeface="NanumMyeongjo" pitchFamily="2" charset="-127"/>
              </a:rPr>
              <a:t> 해당하는 질문이 달라도</a:t>
            </a:r>
            <a:r>
              <a:rPr kumimoji="1" lang="en-US" altLang="ko-KR" sz="1600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1600" spc="-100" dirty="0">
                <a:latin typeface="NanumMyeongjo" pitchFamily="2" charset="-127"/>
                <a:ea typeface="NanumMyeongjo" pitchFamily="2" charset="-127"/>
              </a:rPr>
              <a:t> 이름이 나오게 되면 빙고 칸을 칠합니다</a:t>
            </a:r>
            <a:r>
              <a:rPr kumimoji="1" lang="en-US" altLang="ko-KR" sz="1600" spc="-100" dirty="0">
                <a:latin typeface="NanumMyeongjo" pitchFamily="2" charset="-127"/>
                <a:ea typeface="NanumMyeongjo" pitchFamily="2" charset="-127"/>
              </a:rPr>
              <a:t>.</a:t>
            </a:r>
            <a:endParaRPr kumimoji="1" lang="ko-Kore-KR" altLang="en-US" sz="1600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87024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B8BB6-859F-9EAB-853D-8818BC76F6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3B2340A6-B598-145F-7F80-9CA83FA0A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4656337D-05A8-FAB1-8C36-B240FC203B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40" t="30933" r="16942" b="31899"/>
          <a:stretch>
            <a:fillRect/>
          </a:stretch>
        </p:blipFill>
        <p:spPr>
          <a:xfrm>
            <a:off x="4238292" y="0"/>
            <a:ext cx="3715414" cy="1475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142950-1A00-A767-9D44-4BD5E6E36867}"/>
              </a:ext>
            </a:extLst>
          </p:cNvPr>
          <p:cNvSpPr txBox="1"/>
          <p:nvPr/>
        </p:nvSpPr>
        <p:spPr>
          <a:xfrm>
            <a:off x="769091" y="1650202"/>
            <a:ext cx="552892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1.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민트 </a:t>
            </a:r>
            <a:r>
              <a:rPr lang="ko-KR" altLang="en-US" sz="2800" b="1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초코를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좋아하는 사람</a:t>
            </a:r>
            <a:endParaRPr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파인애플 피자를 좋아하는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3.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성경인물의 이름과 동일한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4.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강아지를 키우는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5.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아침형 인간인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6.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탕수육 </a:t>
            </a:r>
            <a:r>
              <a:rPr kumimoji="1" lang="ko-KR" altLang="en-US" sz="2800" b="1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찍먹인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7.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이름이 외자인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8.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손목시계를 차고 온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D93DA5-3DB4-50AA-8E1B-18E059C6D895}"/>
              </a:ext>
            </a:extLst>
          </p:cNvPr>
          <p:cNvSpPr txBox="1"/>
          <p:nvPr/>
        </p:nvSpPr>
        <p:spPr>
          <a:xfrm>
            <a:off x="6234225" y="1668368"/>
            <a:ext cx="552892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9.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MBTI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가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J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10.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악기를 다룰 수 있는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11.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</a:t>
            </a:r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TV</a:t>
            </a:r>
            <a:r>
              <a:rPr lang="ko-KR" altLang="en-US" sz="2800" b="1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에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나온 적 있는 사람</a:t>
            </a:r>
            <a:endParaRPr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12.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여름보다 겨울을 좋아하는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13.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연예인이랑 사진 찍어본 사람 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14.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형제가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명 이상인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15.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산보다 바다를 좋아하는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16.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나와 같은 달에 태어난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C4C4B3-DD59-908F-B3F7-662A1FD2CE58}"/>
              </a:ext>
            </a:extLst>
          </p:cNvPr>
          <p:cNvSpPr txBox="1"/>
          <p:nvPr/>
        </p:nvSpPr>
        <p:spPr>
          <a:xfrm>
            <a:off x="8095344" y="5715951"/>
            <a:ext cx="3614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en-US" sz="3600" b="1" dirty="0">
                <a:solidFill>
                  <a:srgbClr val="00787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Ver.1</a:t>
            </a:r>
            <a:endParaRPr kumimoji="1" lang="ko-Kore-KR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00787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70097012-2FC9-4768-CB13-DB6C7A90C6DC}"/>
              </a:ext>
            </a:extLst>
          </p:cNvPr>
          <p:cNvSpPr/>
          <p:nvPr/>
        </p:nvSpPr>
        <p:spPr>
          <a:xfrm>
            <a:off x="8250865" y="6417424"/>
            <a:ext cx="3564000" cy="88668"/>
          </a:xfrm>
          <a:prstGeom prst="rect">
            <a:avLst/>
          </a:prstGeom>
          <a:gradFill flip="none" rotWithShape="1">
            <a:gsLst>
              <a:gs pos="0">
                <a:srgbClr val="007879"/>
              </a:gs>
              <a:gs pos="38000">
                <a:srgbClr val="07A793"/>
              </a:gs>
              <a:gs pos="90000">
                <a:srgbClr val="DBF3F4"/>
              </a:gs>
              <a:gs pos="100000">
                <a:srgbClr val="DAF3F4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5689712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26A3E-144C-3DBA-ADA0-C5C3B928F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2D977AF-15EF-7DF2-D7A6-757D25F98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A9255859-C9D1-D1C2-A827-E997406298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40" t="30933" r="16942" b="31899"/>
          <a:stretch>
            <a:fillRect/>
          </a:stretch>
        </p:blipFill>
        <p:spPr>
          <a:xfrm>
            <a:off x="4238292" y="0"/>
            <a:ext cx="3715414" cy="1475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B2DB02-ED33-4FA0-A05F-040AA00681E7}"/>
              </a:ext>
            </a:extLst>
          </p:cNvPr>
          <p:cNvSpPr txBox="1"/>
          <p:nvPr/>
        </p:nvSpPr>
        <p:spPr>
          <a:xfrm>
            <a:off x="769091" y="1650202"/>
            <a:ext cx="552892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1. 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오늘 검은색 옷을 입은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줄 이어폰 쓰는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3.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아침형 인간인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4.  </a:t>
            </a:r>
            <a:r>
              <a:rPr kumimoji="1" lang="ko-KR" altLang="en-US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이름에 </a:t>
            </a:r>
            <a:r>
              <a:rPr kumimoji="1" lang="en-US" altLang="ko-KR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‘</a:t>
            </a:r>
            <a:r>
              <a:rPr kumimoji="1" lang="ko-KR" altLang="en-US" sz="2400" b="1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ㅇ</a:t>
            </a:r>
            <a:r>
              <a:rPr kumimoji="1" lang="en-US" altLang="ko-KR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’</a:t>
            </a:r>
            <a:r>
              <a:rPr kumimoji="1" lang="ko-KR" altLang="en-US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이 두 번 이상 들어가는</a:t>
            </a:r>
            <a:r>
              <a:rPr kumimoji="1" lang="en-US" altLang="ko-KR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ko-KR" altLang="en-US" sz="24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사람</a:t>
            </a:r>
            <a:endParaRPr kumimoji="1" lang="en-US" altLang="ko-KR" sz="24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5. 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오늘 검은색 옷을 입은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6. 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혈액형이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AB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형인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7.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알람을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3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개 이상 맞추는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8.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외동인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165524-8CAC-6194-E68D-0FF5B90C4F0F}"/>
              </a:ext>
            </a:extLst>
          </p:cNvPr>
          <p:cNvSpPr txBox="1"/>
          <p:nvPr/>
        </p:nvSpPr>
        <p:spPr>
          <a:xfrm>
            <a:off x="6234225" y="1668368"/>
            <a:ext cx="552892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9.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  이름에 받침이 없는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10.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형제자매 중 막내인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11.</a:t>
            </a:r>
            <a:r>
              <a:rPr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여름 캠프에 처음 온 사람</a:t>
            </a:r>
            <a:endParaRPr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12.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떡볶이를 좋아하는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13.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현재 학급 임원인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14.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MBTI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가 </a:t>
            </a:r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N 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인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15.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고양이를 키우는 사람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16.</a:t>
            </a:r>
            <a:r>
              <a:rPr kumimoji="1" lang="ko-KR" altLang="en-US" sz="2800" b="1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 음악을 들으면서 공부하는 사람 </a:t>
            </a:r>
            <a:endParaRPr kumimoji="1" lang="en-US" altLang="ko-KR" sz="2800" b="1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046819-969E-18F5-6481-74EA23AF2626}"/>
              </a:ext>
            </a:extLst>
          </p:cNvPr>
          <p:cNvSpPr txBox="1"/>
          <p:nvPr/>
        </p:nvSpPr>
        <p:spPr>
          <a:xfrm>
            <a:off x="8095344" y="5715951"/>
            <a:ext cx="3614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en-US" sz="3600" b="1" dirty="0">
                <a:solidFill>
                  <a:srgbClr val="00787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Ver.2</a:t>
            </a:r>
            <a:endParaRPr kumimoji="1" lang="ko-Kore-KR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00787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NanumSquareRound ExtraBold" panose="020B0600000101010101" pitchFamily="34" charset="-127"/>
              <a:ea typeface="NanumSquareRound ExtraBold" panose="020B0600000101010101" pitchFamily="34" charset="-127"/>
              <a:cs typeface="+mn-cs"/>
            </a:endParaRP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2236F74A-C691-0309-E72C-18A378725FB0}"/>
              </a:ext>
            </a:extLst>
          </p:cNvPr>
          <p:cNvSpPr/>
          <p:nvPr/>
        </p:nvSpPr>
        <p:spPr>
          <a:xfrm>
            <a:off x="8250865" y="6417424"/>
            <a:ext cx="3564000" cy="88668"/>
          </a:xfrm>
          <a:prstGeom prst="rect">
            <a:avLst/>
          </a:prstGeom>
          <a:gradFill flip="none" rotWithShape="1">
            <a:gsLst>
              <a:gs pos="0">
                <a:srgbClr val="007879"/>
              </a:gs>
              <a:gs pos="38000">
                <a:srgbClr val="07A793"/>
              </a:gs>
              <a:gs pos="90000">
                <a:srgbClr val="DBF3F4"/>
              </a:gs>
              <a:gs pos="100000">
                <a:srgbClr val="DAF3F4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8294300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62DE1-3242-5D8F-FBDC-5AD0C59E3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824D2B42-DD80-40B7-40F9-DB06D172B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83F3A5-617F-5478-7CBE-59671991C27A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다시 하나님을 바라보다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(p.119,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p.3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D382C957-A0DD-D54D-67FB-4FD635DA589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40F417-96FE-ABD1-D6B4-B3FDA3AB8666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grpSp>
        <p:nvGrpSpPr>
          <p:cNvPr id="11" name="그룹 10">
            <a:extLst>
              <a:ext uri="{FF2B5EF4-FFF2-40B4-BE49-F238E27FC236}">
                <a16:creationId xmlns:a16="http://schemas.microsoft.com/office/drawing/2014/main" id="{FBFAC723-3087-95CA-AA91-CD539076E555}"/>
              </a:ext>
            </a:extLst>
          </p:cNvPr>
          <p:cNvGrpSpPr/>
          <p:nvPr/>
        </p:nvGrpSpPr>
        <p:grpSpPr>
          <a:xfrm>
            <a:off x="1763705" y="2404769"/>
            <a:ext cx="8664590" cy="3656619"/>
            <a:chOff x="1901162" y="2404769"/>
            <a:chExt cx="8664590" cy="3656619"/>
          </a:xfrm>
        </p:grpSpPr>
        <p:pic>
          <p:nvPicPr>
            <p:cNvPr id="7" name="그림 6">
              <a:extLst>
                <a:ext uri="{FF2B5EF4-FFF2-40B4-BE49-F238E27FC236}">
                  <a16:creationId xmlns:a16="http://schemas.microsoft.com/office/drawing/2014/main" id="{134D37F5-3B72-AE9F-8D18-98983C2319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b="39449"/>
            <a:stretch>
              <a:fillRect/>
            </a:stretch>
          </p:blipFill>
          <p:spPr>
            <a:xfrm>
              <a:off x="1901162" y="2404769"/>
              <a:ext cx="4228181" cy="3656619"/>
            </a:xfrm>
            <a:prstGeom prst="rect">
              <a:avLst/>
            </a:prstGeom>
          </p:spPr>
        </p:pic>
        <p:pic>
          <p:nvPicPr>
            <p:cNvPr id="2" name="그림 1">
              <a:extLst>
                <a:ext uri="{FF2B5EF4-FFF2-40B4-BE49-F238E27FC236}">
                  <a16:creationId xmlns:a16="http://schemas.microsoft.com/office/drawing/2014/main" id="{BAD048B0-CCE4-DEA1-C04E-2D6C382381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39449" b="1"/>
            <a:stretch>
              <a:fillRect/>
            </a:stretch>
          </p:blipFill>
          <p:spPr>
            <a:xfrm>
              <a:off x="6337571" y="2404769"/>
              <a:ext cx="4228181" cy="3656619"/>
            </a:xfrm>
            <a:prstGeom prst="rect">
              <a:avLst/>
            </a:prstGeom>
          </p:spPr>
        </p:pic>
        <p:sp>
          <p:nvSpPr>
            <p:cNvPr id="4" name="직사각형 3">
              <a:extLst>
                <a:ext uri="{FF2B5EF4-FFF2-40B4-BE49-F238E27FC236}">
                  <a16:creationId xmlns:a16="http://schemas.microsoft.com/office/drawing/2014/main" id="{9C1416C8-DD63-9703-2ED6-5FB8A2962624}"/>
                </a:ext>
              </a:extLst>
            </p:cNvPr>
            <p:cNvSpPr/>
            <p:nvPr/>
          </p:nvSpPr>
          <p:spPr>
            <a:xfrm>
              <a:off x="6337571" y="2404770"/>
              <a:ext cx="3973497" cy="18365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ko-KR" altLang="en-US"/>
            </a:p>
          </p:txBody>
        </p:sp>
        <p:sp>
          <p:nvSpPr>
            <p:cNvPr id="6" name="직사각형 5">
              <a:extLst>
                <a:ext uri="{FF2B5EF4-FFF2-40B4-BE49-F238E27FC236}">
                  <a16:creationId xmlns:a16="http://schemas.microsoft.com/office/drawing/2014/main" id="{A61C7314-94BC-FAD8-1003-0D660D478AD0}"/>
                </a:ext>
              </a:extLst>
            </p:cNvPr>
            <p:cNvSpPr/>
            <p:nvPr/>
          </p:nvSpPr>
          <p:spPr>
            <a:xfrm>
              <a:off x="1901163" y="4913907"/>
              <a:ext cx="4228180" cy="108300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ko-KR" alt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EDE3E01-9092-0DF0-C075-9C379C4B659F}"/>
              </a:ext>
            </a:extLst>
          </p:cNvPr>
          <p:cNvSpPr txBox="1"/>
          <p:nvPr/>
        </p:nvSpPr>
        <p:spPr>
          <a:xfrm>
            <a:off x="934270" y="1796568"/>
            <a:ext cx="9966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말씀 묵상과 나눔으로 하루를 시작하는 학습 활동 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9368794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A94E9D-233E-BEB5-FF58-A91358ADE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CC8B3D8E-1C15-95E7-60FF-07BECD05F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D66875-8EB3-8069-65EA-89F88516414B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다시 하나님을 바라보다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(p.119,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p.3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CD23D7C6-EB7C-C151-B423-1C647844BC6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D31BC7-D79B-555A-D398-D4FEEC731025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2" name="그림 1">
            <a:extLst>
              <a:ext uri="{FF2B5EF4-FFF2-40B4-BE49-F238E27FC236}">
                <a16:creationId xmlns:a16="http://schemas.microsoft.com/office/drawing/2014/main" id="{64CDE686-ED55-FE3E-4DA8-B9747A999A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" r="-9091"/>
          <a:stretch>
            <a:fillRect/>
          </a:stretch>
        </p:blipFill>
        <p:spPr>
          <a:xfrm>
            <a:off x="705669" y="1952114"/>
            <a:ext cx="5630959" cy="1081686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1343DD1B-529A-6C82-D5CA-47091EE55C6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8603" b="53203"/>
          <a:stretch>
            <a:fillRect/>
          </a:stretch>
        </p:blipFill>
        <p:spPr>
          <a:xfrm>
            <a:off x="6008913" y="1952114"/>
            <a:ext cx="5630959" cy="2126750"/>
          </a:xfrm>
          <a:prstGeom prst="rect">
            <a:avLst/>
          </a:prstGeom>
        </p:spPr>
      </p:pic>
      <p:sp>
        <p:nvSpPr>
          <p:cNvPr id="6" name="직사각형 5">
            <a:extLst>
              <a:ext uri="{FF2B5EF4-FFF2-40B4-BE49-F238E27FC236}">
                <a16:creationId xmlns:a16="http://schemas.microsoft.com/office/drawing/2014/main" id="{DB22607A-7B4B-BF00-CE9D-8F37B4B532C4}"/>
              </a:ext>
            </a:extLst>
          </p:cNvPr>
          <p:cNvSpPr/>
          <p:nvPr/>
        </p:nvSpPr>
        <p:spPr>
          <a:xfrm>
            <a:off x="705668" y="2986664"/>
            <a:ext cx="5161731" cy="1092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7142163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A0973-3A30-C464-4253-CBB9D5897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059286F1-2217-7EEF-F7AF-0746DA603F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055BD5-5307-350F-546A-61003B40018A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다시 하나님을 바라보다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(p.119,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p.3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2963C8DF-2BD9-DF9F-58F3-62AA3DEF0CEB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6D03FF-47D1-B568-610D-EA66796B637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52267E27-7B9D-9166-988B-60AAE5ABCA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570" b="95740" l="1938" r="97674">
                        <a14:foregroundMark x1="2455" y1="54036" x2="19251" y2="57175"/>
                        <a14:foregroundMark x1="4134" y1="57399" x2="6202" y2="71076"/>
                        <a14:foregroundMark x1="6202" y1="71076" x2="18992" y2="73767"/>
                        <a14:foregroundMark x1="18992" y1="73767" x2="34625" y2="70404"/>
                        <a14:foregroundMark x1="3359" y1="57175" x2="3230" y2="82287"/>
                        <a14:foregroundMark x1="3230" y1="82287" x2="5556" y2="93274"/>
                        <a14:foregroundMark x1="5556" y1="93274" x2="12532" y2="93498"/>
                        <a14:foregroundMark x1="12532" y1="93498" x2="37855" y2="91031"/>
                        <a14:foregroundMark x1="37855" y1="91031" x2="45866" y2="91031"/>
                        <a14:foregroundMark x1="45866" y1="91031" x2="58527" y2="88789"/>
                        <a14:foregroundMark x1="15116" y1="67937" x2="44444" y2="56951"/>
                        <a14:foregroundMark x1="44444" y1="56951" x2="52972" y2="56951"/>
                        <a14:foregroundMark x1="52972" y1="56951" x2="61499" y2="56054"/>
                        <a14:foregroundMark x1="61499" y1="56054" x2="69638" y2="56054"/>
                        <a14:foregroundMark x1="69638" y1="56054" x2="83979" y2="55381"/>
                        <a14:foregroundMark x1="21447" y1="57399" x2="54005" y2="58520"/>
                        <a14:foregroundMark x1="35142" y1="72870" x2="35142" y2="72870"/>
                        <a14:foregroundMark x1="35142" y1="72870" x2="68475" y2="73543"/>
                        <a14:foregroundMark x1="8527" y1="81839" x2="43023" y2="82063"/>
                        <a14:foregroundMark x1="43023" y1="82063" x2="76744" y2="76009"/>
                        <a14:foregroundMark x1="76744" y1="76009" x2="84109" y2="70179"/>
                        <a14:foregroundMark x1="84109" y1="70179" x2="90052" y2="74439"/>
                        <a14:foregroundMark x1="90052" y1="74439" x2="85917" y2="86771"/>
                        <a14:foregroundMark x1="85917" y1="86771" x2="79716" y2="93946"/>
                        <a14:foregroundMark x1="79716" y1="93946" x2="67700" y2="92152"/>
                        <a14:foregroundMark x1="53876" y1="94843" x2="70413" y2="89238"/>
                        <a14:foregroundMark x1="86434" y1="57399" x2="93798" y2="63229"/>
                        <a14:foregroundMark x1="93798" y1="63229" x2="93540" y2="88117"/>
                        <a14:foregroundMark x1="93540" y1="88117" x2="86822" y2="93049"/>
                        <a14:foregroundMark x1="86822" y1="93049" x2="81266" y2="94395"/>
                        <a14:foregroundMark x1="25969" y1="56054" x2="43282" y2="56726"/>
                        <a14:foregroundMark x1="89664" y1="54260" x2="95349" y2="61659"/>
                        <a14:foregroundMark x1="95349" y1="61659" x2="96682" y2="71269"/>
                        <a14:foregroundMark x1="96860" y1="75047" x2="95349" y2="86547"/>
                        <a14:foregroundMark x1="95349" y1="86547" x2="89793" y2="93274"/>
                        <a14:foregroundMark x1="89793" y1="93274" x2="87984" y2="93049"/>
                        <a14:foregroundMark x1="2972" y1="93946" x2="5556" y2="91031"/>
                        <a14:foregroundMark x1="93928" y1="58520" x2="93928" y2="58520"/>
                        <a14:foregroundMark x1="96124" y1="56951" x2="91731" y2="60314"/>
                        <a14:foregroundMark x1="96512" y1="89686" x2="93411" y2="83632"/>
                        <a14:foregroundMark x1="96253" y1="93946" x2="94186" y2="89686"/>
                        <a14:foregroundMark x1="96512" y1="61211" x2="96382" y2="71300"/>
                        <a14:foregroundMark x1="97028" y1="81839" x2="97028" y2="81839"/>
                        <a14:foregroundMark x1="95995" y1="55605" x2="95995" y2="55605"/>
                        <a14:foregroundMark x1="96770" y1="55605" x2="94703" y2="57848"/>
                        <a14:foregroundMark x1="2842" y1="93498" x2="2842" y2="93498"/>
                        <a14:foregroundMark x1="95607" y1="93722" x2="95607" y2="93722"/>
                        <a14:foregroundMark x1="96382" y1="55830" x2="96382" y2="55830"/>
                        <a14:foregroundMark x1="96770" y1="55157" x2="96770" y2="55157"/>
                        <a14:foregroundMark x1="96899" y1="54933" x2="96899" y2="54933"/>
                        <a14:foregroundMark x1="2842" y1="94170" x2="2842" y2="94170"/>
                        <a14:foregroundMark x1="2842" y1="95291" x2="5556" y2="94619"/>
                        <a14:foregroundMark x1="34625" y1="91928" x2="41344" y2="91928"/>
                        <a14:foregroundMark x1="46124" y1="93722" x2="46124" y2="93722"/>
                        <a14:foregroundMark x1="35917" y1="94619" x2="35917" y2="94619"/>
                        <a14:foregroundMark x1="30879" y1="94619" x2="30879" y2="94619"/>
                        <a14:foregroundMark x1="22739" y1="94170" x2="22739" y2="94170"/>
                        <a14:foregroundMark x1="16667" y1="94619" x2="16667" y2="94619"/>
                        <a14:foregroundMark x1="8140" y1="94619" x2="15633" y2="94843"/>
                        <a14:foregroundMark x1="15633" y1="94843" x2="40439" y2="92825"/>
                        <a14:foregroundMark x1="40439" y1="92825" x2="47674" y2="93274"/>
                        <a14:foregroundMark x1="47674" y1="93274" x2="55943" y2="92825"/>
                        <a14:foregroundMark x1="55943" y1="92825" x2="64599" y2="93274"/>
                        <a14:foregroundMark x1="4264" y1="53139" x2="10724" y2="52242"/>
                        <a14:foregroundMark x1="10724" y1="52242" x2="18863" y2="52242"/>
                        <a14:foregroundMark x1="96641" y1="93498" x2="96641" y2="93498"/>
                        <a14:foregroundMark x1="96641" y1="93722" x2="96641" y2="93722"/>
                        <a14:foregroundMark x1="96641" y1="55830" x2="96641" y2="55830"/>
                        <a14:foregroundMark x1="96641" y1="54933" x2="96641" y2="54933"/>
                        <a14:foregroundMark x1="96770" y1="54709" x2="96770" y2="54709"/>
                        <a14:foregroundMark x1="97028" y1="54484" x2="95866" y2="56054"/>
                        <a14:foregroundMark x1="96124" y1="89238" x2="97287" y2="94619"/>
                        <a14:foregroundMark x1="97028" y1="54709" x2="97674" y2="53587"/>
                        <a14:backgroundMark x1="258" y1="97534" x2="258" y2="97534"/>
                        <a14:backgroundMark x1="517" y1="98879" x2="3101" y2="99327"/>
                        <a14:backgroundMark x1="258" y1="66816" x2="129" y2="78027"/>
                        <a14:backgroundMark x1="129" y1="78027" x2="129" y2="78027"/>
                        <a14:backgroundMark x1="98708" y1="67489" x2="99871" y2="92152"/>
                        <a14:backgroundMark x1="99375" y1="93422" x2="97416" y2="98430"/>
                        <a14:backgroundMark x1="99871" y1="92152" x2="99428" y2="93286"/>
                        <a14:backgroundMark x1="41085" y1="99327" x2="48579" y2="99552"/>
                        <a14:backgroundMark x1="53747" y1="99103" x2="76873" y2="99776"/>
                        <a14:backgroundMark x1="76873" y1="99776" x2="83979" y2="99776"/>
                        <a14:backgroundMark x1="83979" y1="99776" x2="93282" y2="99776"/>
                        <a14:backgroundMark x1="3747" y1="99776" x2="10724" y2="99327"/>
                        <a14:backgroundMark x1="10724" y1="99327" x2="32817" y2="99776"/>
                        <a14:backgroundMark x1="32817" y1="99776" x2="39664" y2="99552"/>
                        <a14:backgroundMark x1="39664" y1="99552" x2="41214" y2="99552"/>
                        <a14:backgroundMark x1="517" y1="78924" x2="646" y2="93274"/>
                      </a14:backgroundRemoval>
                    </a14:imgEffect>
                  </a14:imgLayer>
                </a14:imgProps>
              </a:ext>
            </a:extLst>
          </a:blip>
          <a:srcRect t="46361"/>
          <a:stretch>
            <a:fillRect/>
          </a:stretch>
        </p:blipFill>
        <p:spPr>
          <a:xfrm>
            <a:off x="934270" y="1796568"/>
            <a:ext cx="6425487" cy="1986030"/>
          </a:xfrm>
          <a:prstGeom prst="rect">
            <a:avLst/>
          </a:prstGeom>
        </p:spPr>
      </p:pic>
      <p:grpSp>
        <p:nvGrpSpPr>
          <p:cNvPr id="11" name="그룹 10">
            <a:extLst>
              <a:ext uri="{FF2B5EF4-FFF2-40B4-BE49-F238E27FC236}">
                <a16:creationId xmlns:a16="http://schemas.microsoft.com/office/drawing/2014/main" id="{B9F4D0B6-1DED-8452-520E-6AD9273F6167}"/>
              </a:ext>
            </a:extLst>
          </p:cNvPr>
          <p:cNvGrpSpPr/>
          <p:nvPr/>
        </p:nvGrpSpPr>
        <p:grpSpPr>
          <a:xfrm>
            <a:off x="7632837" y="2010213"/>
            <a:ext cx="3868419" cy="3801307"/>
            <a:chOff x="7238999" y="1845128"/>
            <a:chExt cx="4392387" cy="4316185"/>
          </a:xfrm>
        </p:grpSpPr>
        <p:pic>
          <p:nvPicPr>
            <p:cNvPr id="4" name="그림 3">
              <a:extLst>
                <a:ext uri="{FF2B5EF4-FFF2-40B4-BE49-F238E27FC236}">
                  <a16:creationId xmlns:a16="http://schemas.microsoft.com/office/drawing/2014/main" id="{CAC4F2C2-147A-28C8-83DE-9B04757B476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492" t="994" r="1080" b="2139"/>
            <a:stretch>
              <a:fillRect/>
            </a:stretch>
          </p:blipFill>
          <p:spPr>
            <a:xfrm>
              <a:off x="7238999" y="1845128"/>
              <a:ext cx="4392387" cy="3124361"/>
            </a:xfrm>
            <a:prstGeom prst="rect">
              <a:avLst/>
            </a:prstGeom>
          </p:spPr>
        </p:pic>
        <p:pic>
          <p:nvPicPr>
            <p:cNvPr id="7" name="그림 6">
              <a:extLst>
                <a:ext uri="{FF2B5EF4-FFF2-40B4-BE49-F238E27FC236}">
                  <a16:creationId xmlns:a16="http://schemas.microsoft.com/office/drawing/2014/main" id="{5506207A-DEA1-C6FF-75DF-439319619D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1174" t="7044" r="1398" b="7342"/>
            <a:stretch>
              <a:fillRect/>
            </a:stretch>
          </p:blipFill>
          <p:spPr>
            <a:xfrm>
              <a:off x="7238999" y="4925946"/>
              <a:ext cx="4392387" cy="1235367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5ECEDBC7-FFFC-A3E5-FB16-53065AF7CFA2}"/>
              </a:ext>
            </a:extLst>
          </p:cNvPr>
          <p:cNvSpPr txBox="1"/>
          <p:nvPr/>
        </p:nvSpPr>
        <p:spPr>
          <a:xfrm>
            <a:off x="7905026" y="5862320"/>
            <a:ext cx="332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▲ 교사가이드 본문 해설</a:t>
            </a:r>
            <a:endParaRPr kumimoji="1" lang="ko-Kore-KR" altLang="en-US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6D779F-B29A-583A-24D3-E0FCCB12EBBB}"/>
              </a:ext>
            </a:extLst>
          </p:cNvPr>
          <p:cNvSpPr txBox="1"/>
          <p:nvPr/>
        </p:nvSpPr>
        <p:spPr>
          <a:xfrm>
            <a:off x="2484993" y="3741958"/>
            <a:ext cx="332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▲ 청소년 워크북 본문 해설</a:t>
            </a:r>
            <a:endParaRPr kumimoji="1" lang="ko-Kore-KR" altLang="en-US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579142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7D476-0CB9-215B-96BF-2891452A1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B28A431F-766E-00F8-F4AA-3E1CE946DB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D1F477-6EE7-09C3-8FF5-B02B3673FB79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다시 하나님을 바라보다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(p.119,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p.3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ACE6A5A8-5FB7-018C-E4ED-DB28F828B2A3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FFC3C-5486-4ACF-7897-0312AFCED84B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119FE-48D8-AD65-6FBC-1D380C47DFAA}"/>
              </a:ext>
            </a:extLst>
          </p:cNvPr>
          <p:cNvSpPr txBox="1"/>
          <p:nvPr/>
        </p:nvSpPr>
        <p:spPr>
          <a:xfrm>
            <a:off x="994828" y="1897099"/>
            <a:ext cx="10628212" cy="420967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Q1. 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시인은 왜 절망 가운데서도 희망을 가질 수 있었나요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(22~23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절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)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예시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)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어떤 상황에서도 변하지 않는 하나님의 사랑과 긍휼을 믿었기 때문에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</a:t>
            </a:r>
            <a:endParaRPr kumimoji="1" lang="en-US" altLang="ko-KR" sz="16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          날마다 사랑과 용서를 베푸시는 주님을 신뢰하기 때문에</a:t>
            </a:r>
            <a:endParaRPr kumimoji="1" lang="en-US" altLang="ko-KR" sz="16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Q2. 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시인은 하나님을 어떤 분으로 고백하고 있나요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(24~26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절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)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예시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)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나의 모든 </a:t>
            </a:r>
            <a:r>
              <a:rPr kumimoji="1" lang="ko-KR" altLang="en-US" sz="1600" spc="-100" dirty="0" err="1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것이자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나의 희망이 되시는 분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하나님을 찾고 기다리는 사람에게 복을 주시는 분</a:t>
            </a:r>
            <a:endParaRPr kumimoji="1" lang="en-US" altLang="ko-KR" sz="16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Q3.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요즘 내가 가장 힘들거나 답답하다고 느끼는 상황은 무엇인가요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endParaRPr kumimoji="1" lang="en-US" altLang="ko-KR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      그 속에서 하나님의 사랑을 믿기 어려운 이유는 무엇인가요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예시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)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공부하는 것과 친구 관계가 다 잘 안되는 것 같아서 답답하다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하나님이 나를 신경 쓰고 </a:t>
            </a:r>
            <a:r>
              <a:rPr kumimoji="1" lang="ko-KR" altLang="en-US" sz="1600" spc="-100" dirty="0" err="1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계신지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잘 모르겠다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Q4. 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그 상황을 놓고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지금 하나님께 어떤 마음을 솔직하게 말하고 싶나요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예시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)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 지금은 잘 느껴지지 않지만 그래도 제 마음을 좀 알아주세요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혼자 버티지 않게 도와주세요</a:t>
            </a:r>
            <a:r>
              <a:rPr kumimoji="1" lang="en-US" altLang="ko-KR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endParaRPr kumimoji="1" lang="ko-Kore-KR" altLang="en-US" sz="16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470633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6CD3E-F71A-AF7D-B14D-45D3DF7DA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>
            <a:extLst>
              <a:ext uri="{FF2B5EF4-FFF2-40B4-BE49-F238E27FC236}">
                <a16:creationId xmlns:a16="http://schemas.microsoft.com/office/drawing/2014/main" id="{F2ED4FC9-1E14-788E-3459-5BE735FAA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FF820C-D401-9545-C332-74D97132F4B6}"/>
              </a:ext>
            </a:extLst>
          </p:cNvPr>
          <p:cNvSpPr txBox="1"/>
          <p:nvPr/>
        </p:nvSpPr>
        <p:spPr>
          <a:xfrm>
            <a:off x="934270" y="697221"/>
            <a:ext cx="9090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다시 하나님을 바라보다 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(p.119,</a:t>
            </a:r>
            <a:r>
              <a:rPr kumimoji="1" lang="ko-KR" altLang="en-US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p.3</a:t>
            </a:r>
            <a:r>
              <a:rPr kumimoji="1" lang="en-US" altLang="ko-KR" sz="2800" dirty="0">
                <a:ln w="0">
                  <a:noFill/>
                </a:ln>
                <a:solidFill>
                  <a:srgbClr val="7B104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  <a:endParaRPr kumimoji="1" lang="ko-Kore-KR" altLang="en-US" sz="4400" dirty="0">
              <a:ln w="0">
                <a:noFill/>
              </a:ln>
              <a:solidFill>
                <a:srgbClr val="7B104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5" name="직사각형 4">
            <a:extLst>
              <a:ext uri="{FF2B5EF4-FFF2-40B4-BE49-F238E27FC236}">
                <a16:creationId xmlns:a16="http://schemas.microsoft.com/office/drawing/2014/main" id="{163607D0-71ED-8D7D-8BB0-2FC2249F6B2B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D3287B"/>
              </a:gs>
              <a:gs pos="81000">
                <a:srgbClr val="FBE6F3"/>
              </a:gs>
              <a:gs pos="90000">
                <a:srgbClr val="FBE4F2"/>
              </a:gs>
              <a:gs pos="100000">
                <a:srgbClr val="FBE7F4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EDB5A5-987E-F440-099E-E22A79D4AF1F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2D6084CF-8C72-4805-6DC8-BFA0C102F9A0}"/>
              </a:ext>
            </a:extLst>
          </p:cNvPr>
          <p:cNvSpPr/>
          <p:nvPr/>
        </p:nvSpPr>
        <p:spPr>
          <a:xfrm>
            <a:off x="1026160" y="1982318"/>
            <a:ext cx="10442586" cy="19542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4EEAEF1A-56E2-EA0C-A1B0-FB6792E970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9914" y="2183075"/>
            <a:ext cx="9415677" cy="146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0259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74E24-2B87-A8AC-CF8B-5A334EEC4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>
            <a:extLst>
              <a:ext uri="{FF2B5EF4-FFF2-40B4-BE49-F238E27FC236}">
                <a16:creationId xmlns:a16="http://schemas.microsoft.com/office/drawing/2014/main" id="{021919A1-DF2D-20A6-63C2-9C73F72EC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EE75DC-0C81-E3CE-E490-8B405BEB0AB0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(p.71)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5" name="직사각형 14">
            <a:extLst>
              <a:ext uri="{FF2B5EF4-FFF2-40B4-BE49-F238E27FC236}">
                <a16:creationId xmlns:a16="http://schemas.microsoft.com/office/drawing/2014/main" id="{7842C524-7324-396D-2B42-6911A17E27F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1E7EA9-E251-6717-2001-08BA5EF49C14}"/>
              </a:ext>
            </a:extLst>
          </p:cNvPr>
          <p:cNvSpPr txBox="1"/>
          <p:nvPr/>
        </p:nvSpPr>
        <p:spPr>
          <a:xfrm>
            <a:off x="934270" y="1964305"/>
            <a:ext cx="5831183" cy="2860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홍보 프로그램</a:t>
            </a:r>
            <a:r>
              <a:rPr kumimoji="1"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캠프 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주 전부터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조별 프로그램</a:t>
            </a:r>
            <a:r>
              <a:rPr kumimoji="1" lang="ko-KR" altLang="en-US" sz="24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오리엔테이션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조별모임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solidFill>
                  <a:schemeClr val="tx1">
                    <a:alpha val="39905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Q.T.)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  경 </a:t>
            </a:r>
            <a:r>
              <a:rPr lang="ko-KR" altLang="en-US" sz="105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공   부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(1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r>
              <a:rPr kumimoji="1" lang="en-US" altLang="ko-KR" sz="20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예  배</a:t>
            </a:r>
            <a:r>
              <a:rPr lang="ko-KR" altLang="en-US" sz="22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&amp;</a:t>
            </a:r>
            <a:r>
              <a:rPr lang="ko-KR" altLang="en-US" sz="22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  회 </a:t>
            </a:r>
            <a:r>
              <a:rPr kumimoji="1" lang="en-US" altLang="ko-KR" sz="20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000" b="1" dirty="0" err="1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여는예배</a:t>
            </a:r>
            <a:r>
              <a:rPr kumimoji="1" lang="en-US" altLang="ko-KR" sz="20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</a:t>
            </a:r>
            <a:r>
              <a:rPr kumimoji="1" lang="ko-KR" altLang="en-US" sz="20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집회</a:t>
            </a:r>
            <a:r>
              <a:rPr lang="en-US" altLang="ko-KR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①,</a:t>
            </a:r>
            <a:r>
              <a:rPr lang="ko-KR" altLang="en-US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집회</a:t>
            </a:r>
            <a:r>
              <a:rPr lang="en-US" altLang="ko-KR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②,</a:t>
            </a:r>
            <a:r>
              <a:rPr lang="ko-KR" altLang="en-US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b="1" dirty="0" err="1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닫는예배</a:t>
            </a:r>
            <a:r>
              <a:rPr kumimoji="1" lang="en-US" altLang="ko-KR" sz="20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어트랙션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프로그램</a:t>
            </a:r>
            <a:endParaRPr lang="en-US" altLang="ko-KR" sz="2400" b="1" dirty="0">
              <a:solidFill>
                <a:schemeClr val="tx1">
                  <a:alpha val="40343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상 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12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설 프로그램</a:t>
            </a:r>
            <a:endParaRPr kumimoji="1" lang="en-US" altLang="ko-KR" sz="2400" b="1" dirty="0">
              <a:solidFill>
                <a:schemeClr val="tx1">
                  <a:alpha val="40343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>
              <a:lnSpc>
                <a:spcPts val="3080"/>
              </a:lnSpc>
            </a:pP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r>
              <a:rPr lang="en-US" altLang="ko-KR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캠</a:t>
            </a:r>
            <a:r>
              <a:rPr lang="ko-KR" altLang="en-US" sz="20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lang="ko-KR" altLang="en-US" sz="2400" b="1" dirty="0" err="1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프</a:t>
            </a:r>
            <a:r>
              <a:rPr lang="ko-KR" altLang="en-US" sz="2400" b="1" dirty="0">
                <a:solidFill>
                  <a:schemeClr val="tx1">
                    <a:alpha val="40343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후 프로그램</a:t>
            </a:r>
            <a:endParaRPr kumimoji="1" lang="en-US" altLang="ko-KR" sz="2000" b="1" dirty="0">
              <a:solidFill>
                <a:schemeClr val="tx1">
                  <a:alpha val="40343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0E8483D7-BAA5-0AC0-491C-E9F0DB3CD4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149"/>
          <a:stretch>
            <a:fillRect/>
          </a:stretch>
        </p:blipFill>
        <p:spPr>
          <a:xfrm>
            <a:off x="6950808" y="0"/>
            <a:ext cx="5237361" cy="6859739"/>
          </a:xfrm>
          <a:prstGeom prst="rect">
            <a:avLst/>
          </a:prstGeom>
        </p:spPr>
      </p:pic>
      <p:sp>
        <p:nvSpPr>
          <p:cNvPr id="12" name="직사각형 11">
            <a:extLst>
              <a:ext uri="{FF2B5EF4-FFF2-40B4-BE49-F238E27FC236}">
                <a16:creationId xmlns:a16="http://schemas.microsoft.com/office/drawing/2014/main" id="{4136ABD6-66D0-4CFA-AA6D-903104C8C71C}"/>
              </a:ext>
            </a:extLst>
          </p:cNvPr>
          <p:cNvSpPr/>
          <p:nvPr/>
        </p:nvSpPr>
        <p:spPr>
          <a:xfrm>
            <a:off x="1307961" y="2929291"/>
            <a:ext cx="1860241" cy="265348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4" name="직사각형 13">
            <a:extLst>
              <a:ext uri="{FF2B5EF4-FFF2-40B4-BE49-F238E27FC236}">
                <a16:creationId xmlns:a16="http://schemas.microsoft.com/office/drawing/2014/main" id="{3BA0090F-5F69-F80A-5B84-79C199FAF309}"/>
              </a:ext>
            </a:extLst>
          </p:cNvPr>
          <p:cNvSpPr/>
          <p:nvPr/>
        </p:nvSpPr>
        <p:spPr>
          <a:xfrm>
            <a:off x="8058638" y="4288796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2" name="직사각형 31">
            <a:extLst>
              <a:ext uri="{FF2B5EF4-FFF2-40B4-BE49-F238E27FC236}">
                <a16:creationId xmlns:a16="http://schemas.microsoft.com/office/drawing/2014/main" id="{F659FC3F-4707-7B40-3214-42C6DD88FBE3}"/>
              </a:ext>
            </a:extLst>
          </p:cNvPr>
          <p:cNvSpPr/>
          <p:nvPr/>
        </p:nvSpPr>
        <p:spPr>
          <a:xfrm>
            <a:off x="9517972" y="2727039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33" name="직사각형 32">
            <a:extLst>
              <a:ext uri="{FF2B5EF4-FFF2-40B4-BE49-F238E27FC236}">
                <a16:creationId xmlns:a16="http://schemas.microsoft.com/office/drawing/2014/main" id="{DFBF05C0-2BDD-2B28-2AFD-D4C4733C495F}"/>
              </a:ext>
            </a:extLst>
          </p:cNvPr>
          <p:cNvSpPr/>
          <p:nvPr/>
        </p:nvSpPr>
        <p:spPr>
          <a:xfrm>
            <a:off x="9517972" y="4288796"/>
            <a:ext cx="832846" cy="144000"/>
          </a:xfrm>
          <a:prstGeom prst="rect">
            <a:avLst/>
          </a:prstGeom>
          <a:solidFill>
            <a:srgbClr val="07A793">
              <a:alpha val="50292"/>
            </a:srgbClr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1362432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2CE0CE4B-AA40-FF4C-92F1-A267EEA4A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A00DF0-0DE1-FB24-BC0E-1EEB4F2B1A64}"/>
              </a:ext>
            </a:extLst>
          </p:cNvPr>
          <p:cNvSpPr txBox="1"/>
          <p:nvPr/>
        </p:nvSpPr>
        <p:spPr>
          <a:xfrm>
            <a:off x="2598821" y="2147831"/>
            <a:ext cx="8061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2FDB39-5B12-9B2E-F623-59B94CDACA47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(p.72)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9739892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4F0E4-68BE-424E-5FBA-AAF8A3B02B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570CC5F8-138E-B977-1436-A684868631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012A4C-CA1B-92ED-68E6-CD096B255310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길라잡이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(p.72)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7B21956D-12A7-4DCE-0A29-A28ABDAD76AE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51D014-B8F2-15DB-1851-A41755BD37F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D8CBBD68-98B3-307A-2F85-C7ED6E2249AF}"/>
              </a:ext>
            </a:extLst>
          </p:cNvPr>
          <p:cNvSpPr/>
          <p:nvPr/>
        </p:nvSpPr>
        <p:spPr>
          <a:xfrm>
            <a:off x="2305215" y="2217547"/>
            <a:ext cx="2895427" cy="874270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32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하나님의 말씀</a:t>
            </a: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CD5E8874-8BC1-D4F6-5518-9BF780E570AA}"/>
              </a:ext>
            </a:extLst>
          </p:cNvPr>
          <p:cNvSpPr/>
          <p:nvPr/>
        </p:nvSpPr>
        <p:spPr>
          <a:xfrm>
            <a:off x="6991358" y="2217547"/>
            <a:ext cx="2895427" cy="874270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32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청소년의 삶</a:t>
            </a: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B5EEB026-4FD9-3254-1C12-8CA1C9A4FAFC}"/>
              </a:ext>
            </a:extLst>
          </p:cNvPr>
          <p:cNvSpPr/>
          <p:nvPr/>
        </p:nvSpPr>
        <p:spPr>
          <a:xfrm>
            <a:off x="2305215" y="3226839"/>
            <a:ext cx="2895427" cy="2192331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8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구약의</a:t>
            </a:r>
            <a:endParaRPr kumimoji="1" lang="en-US" altLang="ko-KR" sz="28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ko-KR" altLang="en-US" sz="28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인물과 사건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AEB2CD24-B019-1197-89C0-B9E835A223AF}"/>
              </a:ext>
            </a:extLst>
          </p:cNvPr>
          <p:cNvSpPr/>
          <p:nvPr/>
        </p:nvSpPr>
        <p:spPr>
          <a:xfrm>
            <a:off x="6991358" y="3246211"/>
            <a:ext cx="2895427" cy="2192332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8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청소년의</a:t>
            </a:r>
            <a:endParaRPr kumimoji="1" lang="en-US" altLang="ko-KR" sz="28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ko-KR" altLang="en-US" sz="28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일상과 연관성</a:t>
            </a:r>
          </a:p>
        </p:txBody>
      </p:sp>
      <p:sp>
        <p:nvSpPr>
          <p:cNvPr id="11" name="오른쪽 화살표[R] 10">
            <a:extLst>
              <a:ext uri="{FF2B5EF4-FFF2-40B4-BE49-F238E27FC236}">
                <a16:creationId xmlns:a16="http://schemas.microsoft.com/office/drawing/2014/main" id="{F872B7F8-DA3A-CA94-275B-E44E379DA356}"/>
              </a:ext>
            </a:extLst>
          </p:cNvPr>
          <p:cNvSpPr/>
          <p:nvPr/>
        </p:nvSpPr>
        <p:spPr>
          <a:xfrm>
            <a:off x="5678102" y="3429000"/>
            <a:ext cx="887456" cy="634510"/>
          </a:xfrm>
          <a:prstGeom prst="rightArrow">
            <a:avLst>
              <a:gd name="adj1" fmla="val 65944"/>
              <a:gd name="adj2" fmla="val 52657"/>
            </a:avLst>
          </a:prstGeom>
          <a:solidFill>
            <a:srgbClr val="E3E6F3"/>
          </a:solidFill>
          <a:ln w="28575">
            <a:solidFill>
              <a:srgbClr val="431FA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000"/>
          </a:p>
        </p:txBody>
      </p:sp>
      <p:sp>
        <p:nvSpPr>
          <p:cNvPr id="12" name="오른쪽 화살표[R] 11">
            <a:extLst>
              <a:ext uri="{FF2B5EF4-FFF2-40B4-BE49-F238E27FC236}">
                <a16:creationId xmlns:a16="http://schemas.microsoft.com/office/drawing/2014/main" id="{C3325F5F-4294-3026-DC9F-84DCE02E7471}"/>
              </a:ext>
            </a:extLst>
          </p:cNvPr>
          <p:cNvSpPr/>
          <p:nvPr/>
        </p:nvSpPr>
        <p:spPr>
          <a:xfrm flipH="1">
            <a:off x="5626442" y="4590908"/>
            <a:ext cx="887456" cy="634510"/>
          </a:xfrm>
          <a:prstGeom prst="rightArrow">
            <a:avLst>
              <a:gd name="adj1" fmla="val 65944"/>
              <a:gd name="adj2" fmla="val 52657"/>
            </a:avLst>
          </a:prstGeom>
          <a:solidFill>
            <a:srgbClr val="E3E6F3"/>
          </a:solidFill>
          <a:ln w="28575">
            <a:solidFill>
              <a:srgbClr val="431FA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000"/>
          </a:p>
        </p:txBody>
      </p:sp>
    </p:spTree>
    <p:extLst>
      <p:ext uri="{BB962C8B-B14F-4D97-AF65-F5344CB8AC3E}">
        <p14:creationId xmlns:p14="http://schemas.microsoft.com/office/powerpoint/2010/main" val="9724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335AD-8A58-88AC-7624-CADED52A8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116B97A-F5BA-FC54-F949-694D89C4B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77E716E7-0344-D666-BEBB-ABA466903790}"/>
              </a:ext>
            </a:extLst>
          </p:cNvPr>
          <p:cNvSpPr/>
          <p:nvPr/>
        </p:nvSpPr>
        <p:spPr>
          <a:xfrm>
            <a:off x="2278262" y="1844710"/>
            <a:ext cx="7661236" cy="3712293"/>
          </a:xfrm>
          <a:prstGeom prst="roundRect">
            <a:avLst>
              <a:gd name="adj" fmla="val 12494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F442CA-F2A7-C45F-777B-210A4BAC867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길라잡이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(p.72)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49120D94-73F6-E6CF-0C19-7B793B6F06A3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8C3CC-94C2-F164-41CC-5FC5EF06135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5F1C406E-FF39-61FA-9E12-ED5570AED00F}"/>
              </a:ext>
            </a:extLst>
          </p:cNvPr>
          <p:cNvSpPr/>
          <p:nvPr/>
        </p:nvSpPr>
        <p:spPr>
          <a:xfrm>
            <a:off x="3123681" y="2096955"/>
            <a:ext cx="2422459" cy="667758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교 사</a:t>
            </a: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13413B56-7C24-19B8-5A97-2FA1DFA566E9}"/>
              </a:ext>
            </a:extLst>
          </p:cNvPr>
          <p:cNvSpPr/>
          <p:nvPr/>
        </p:nvSpPr>
        <p:spPr>
          <a:xfrm>
            <a:off x="6671620" y="2096955"/>
            <a:ext cx="2422459" cy="667758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</a:t>
            </a: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1E609937-6419-CAEB-9726-AEE62BD291FD}"/>
              </a:ext>
            </a:extLst>
          </p:cNvPr>
          <p:cNvSpPr/>
          <p:nvPr/>
        </p:nvSpPr>
        <p:spPr>
          <a:xfrm>
            <a:off x="3123681" y="2850633"/>
            <a:ext cx="2422459" cy="1869715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2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스토리텔러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(Storyteller)</a:t>
            </a:r>
          </a:p>
          <a:p>
            <a:pPr algn="ctr"/>
            <a:r>
              <a:rPr kumimoji="1" lang="ko-KR" altLang="en-US" sz="2200" b="1" dirty="0" err="1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촉진자</a:t>
            </a:r>
            <a:endParaRPr kumimoji="1" lang="en-US" altLang="ko-KR" sz="22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(</a:t>
            </a:r>
            <a:r>
              <a:rPr lang="en" altLang="ko-KR" b="1" u="none" strike="noStrike" dirty="0">
                <a:solidFill>
                  <a:srgbClr val="0A0A0A"/>
                </a:solidFill>
                <a:effectLst/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Facilitator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Regular" panose="020B0600000101010101" pitchFamily="34" charset="-127"/>
                <a:ea typeface="NanumSquareRound Regular" panose="020B0600000101010101" pitchFamily="34" charset="-127"/>
              </a:rPr>
              <a:t>)</a:t>
            </a:r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A15C4CA1-74E0-BC48-77FA-D09F2C2D135D}"/>
              </a:ext>
            </a:extLst>
          </p:cNvPr>
          <p:cNvSpPr/>
          <p:nvPr/>
        </p:nvSpPr>
        <p:spPr>
          <a:xfrm>
            <a:off x="6671620" y="2850634"/>
            <a:ext cx="2422459" cy="1869715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2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나만의 방식으로</a:t>
            </a:r>
            <a:endParaRPr kumimoji="1" lang="en-US" altLang="ko-KR" sz="2200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ko-KR" altLang="en-US" sz="22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표현</a:t>
            </a:r>
            <a:r>
              <a:rPr kumimoji="1" lang="en-US" altLang="ko-KR" sz="22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200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해석</a:t>
            </a:r>
          </a:p>
        </p:txBody>
      </p:sp>
      <p:sp>
        <p:nvSpPr>
          <p:cNvPr id="11" name="오른쪽 화살표[R] 10">
            <a:extLst>
              <a:ext uri="{FF2B5EF4-FFF2-40B4-BE49-F238E27FC236}">
                <a16:creationId xmlns:a16="http://schemas.microsoft.com/office/drawing/2014/main" id="{0712C990-D667-558E-F100-1D586AAFB593}"/>
              </a:ext>
            </a:extLst>
          </p:cNvPr>
          <p:cNvSpPr/>
          <p:nvPr/>
        </p:nvSpPr>
        <p:spPr>
          <a:xfrm>
            <a:off x="5737635" y="3216225"/>
            <a:ext cx="742490" cy="484632"/>
          </a:xfrm>
          <a:prstGeom prst="rightArrow">
            <a:avLst>
              <a:gd name="adj1" fmla="val 65944"/>
              <a:gd name="adj2" fmla="val 52657"/>
            </a:avLst>
          </a:prstGeom>
          <a:solidFill>
            <a:srgbClr val="E3E6F3"/>
          </a:solidFill>
          <a:ln w="28575">
            <a:solidFill>
              <a:srgbClr val="431FA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2" name="오른쪽 화살표[R] 11">
            <a:extLst>
              <a:ext uri="{FF2B5EF4-FFF2-40B4-BE49-F238E27FC236}">
                <a16:creationId xmlns:a16="http://schemas.microsoft.com/office/drawing/2014/main" id="{410358A7-360C-A5B9-ABB5-7B9B0311BA5A}"/>
              </a:ext>
            </a:extLst>
          </p:cNvPr>
          <p:cNvSpPr/>
          <p:nvPr/>
        </p:nvSpPr>
        <p:spPr>
          <a:xfrm flipH="1">
            <a:off x="5737635" y="3809624"/>
            <a:ext cx="742490" cy="484632"/>
          </a:xfrm>
          <a:prstGeom prst="rightArrow">
            <a:avLst>
              <a:gd name="adj1" fmla="val 65944"/>
              <a:gd name="adj2" fmla="val 52657"/>
            </a:avLst>
          </a:prstGeom>
          <a:solidFill>
            <a:srgbClr val="E3E6F3"/>
          </a:solidFill>
          <a:ln w="28575">
            <a:solidFill>
              <a:srgbClr val="431FA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61BAFC-BD28-D3B0-2FE0-D4146CB48ADD}"/>
              </a:ext>
            </a:extLst>
          </p:cNvPr>
          <p:cNvSpPr txBox="1"/>
          <p:nvPr/>
        </p:nvSpPr>
        <p:spPr>
          <a:xfrm>
            <a:off x="2815893" y="4902935"/>
            <a:ext cx="6560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성경의 이야기가 </a:t>
            </a:r>
            <a:r>
              <a:rPr kumimoji="1" lang="en-US" altLang="ko-KR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‘</a:t>
            </a:r>
            <a:r>
              <a:rPr kumimoji="1" lang="ko-KR" altLang="en-US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나</a:t>
            </a:r>
            <a:r>
              <a:rPr kumimoji="1" lang="en-US" altLang="ko-KR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’</a:t>
            </a:r>
            <a:r>
              <a:rPr kumimoji="1" lang="ko-KR" altLang="en-US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와 </a:t>
            </a:r>
            <a:r>
              <a:rPr kumimoji="1" lang="en-US" altLang="ko-KR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‘</a:t>
            </a:r>
            <a:r>
              <a:rPr kumimoji="1" lang="ko-KR" altLang="en-US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공동체</a:t>
            </a:r>
            <a:r>
              <a:rPr kumimoji="1" lang="en-US" altLang="ko-KR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’</a:t>
            </a:r>
            <a:r>
              <a:rPr kumimoji="1" lang="ko-KR" altLang="en-US" sz="2400" b="1" dirty="0">
                <a:solidFill>
                  <a:srgbClr val="FF0000"/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의 이야기로 </a:t>
            </a:r>
            <a:endParaRPr lang="ko-KR" altLang="en-US" sz="2400" b="1" dirty="0">
              <a:solidFill>
                <a:srgbClr val="FF0000"/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9606339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FBE44E-A056-100F-DC84-54D29ADA3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21356769-6776-FE56-F926-4FF7B78B90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4734EA-0CA8-BFBF-1465-9F08BDFA594D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교수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-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학습 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(p.72)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C04EC91-E624-27ED-A72D-076F2BFEF4B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FF0427-CC9E-211E-EEA3-CA0B40F58C08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B2DD06DC-827B-59B3-5186-D5932B234A06}"/>
              </a:ext>
            </a:extLst>
          </p:cNvPr>
          <p:cNvSpPr/>
          <p:nvPr/>
        </p:nvSpPr>
        <p:spPr>
          <a:xfrm>
            <a:off x="3594529" y="1958241"/>
            <a:ext cx="7849346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9BCCBE7F-D0C4-8610-A5B4-4A561E1F5F77}"/>
              </a:ext>
            </a:extLst>
          </p:cNvPr>
          <p:cNvSpPr/>
          <p:nvPr/>
        </p:nvSpPr>
        <p:spPr>
          <a:xfrm>
            <a:off x="3594529" y="2597951"/>
            <a:ext cx="7849346" cy="461666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시선열기</a:t>
            </a:r>
            <a:endParaRPr kumimoji="1" lang="en-US" altLang="ko-KR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C01607-85A9-AE85-FEEB-1FE2A6B52F35}"/>
              </a:ext>
            </a:extLst>
          </p:cNvPr>
          <p:cNvSpPr txBox="1"/>
          <p:nvPr/>
        </p:nvSpPr>
        <p:spPr>
          <a:xfrm rot="5400000">
            <a:off x="7313692" y="4509023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D7586062-4FB4-E268-C405-667DD64052A0}"/>
              </a:ext>
            </a:extLst>
          </p:cNvPr>
          <p:cNvSpPr/>
          <p:nvPr/>
        </p:nvSpPr>
        <p:spPr>
          <a:xfrm>
            <a:off x="3594529" y="3459445"/>
            <a:ext cx="7849346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</a:t>
            </a:r>
          </a:p>
        </p:txBody>
      </p:sp>
      <p:sp>
        <p:nvSpPr>
          <p:cNvPr id="19" name="모서리가 둥근 직사각형 18">
            <a:extLst>
              <a:ext uri="{FF2B5EF4-FFF2-40B4-BE49-F238E27FC236}">
                <a16:creationId xmlns:a16="http://schemas.microsoft.com/office/drawing/2014/main" id="{FF3054ED-CA72-FD4B-3395-47E286834BEF}"/>
              </a:ext>
            </a:extLst>
          </p:cNvPr>
          <p:cNvSpPr/>
          <p:nvPr/>
        </p:nvSpPr>
        <p:spPr>
          <a:xfrm>
            <a:off x="3594529" y="4075399"/>
            <a:ext cx="2592092" cy="461666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endParaRPr kumimoji="1" lang="en-US" altLang="ko-KR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0" name="모서리가 둥근 직사각형 19">
            <a:extLst>
              <a:ext uri="{FF2B5EF4-FFF2-40B4-BE49-F238E27FC236}">
                <a16:creationId xmlns:a16="http://schemas.microsoft.com/office/drawing/2014/main" id="{0D5D6BC1-B7D6-3465-391C-09C0C4599F7C}"/>
              </a:ext>
            </a:extLst>
          </p:cNvPr>
          <p:cNvSpPr/>
          <p:nvPr/>
        </p:nvSpPr>
        <p:spPr>
          <a:xfrm>
            <a:off x="8847614" y="4075399"/>
            <a:ext cx="2596261" cy="461666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endParaRPr kumimoji="1" lang="en-US" altLang="ko-KR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1" name="모서리가 둥근 직사각형 20">
            <a:extLst>
              <a:ext uri="{FF2B5EF4-FFF2-40B4-BE49-F238E27FC236}">
                <a16:creationId xmlns:a16="http://schemas.microsoft.com/office/drawing/2014/main" id="{476A7AC0-2113-4B96-330F-5705DAEF7EC4}"/>
              </a:ext>
            </a:extLst>
          </p:cNvPr>
          <p:cNvSpPr/>
          <p:nvPr/>
        </p:nvSpPr>
        <p:spPr>
          <a:xfrm>
            <a:off x="6221071" y="4079640"/>
            <a:ext cx="2592092" cy="461666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 엮기</a:t>
            </a:r>
            <a:endParaRPr kumimoji="1" lang="en-US" altLang="ko-KR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2" name="모서리가 둥근 직사각형 21">
            <a:extLst>
              <a:ext uri="{FF2B5EF4-FFF2-40B4-BE49-F238E27FC236}">
                <a16:creationId xmlns:a16="http://schemas.microsoft.com/office/drawing/2014/main" id="{4D4652DE-D89A-BA7A-4D25-31BF1E8A2C2C}"/>
              </a:ext>
            </a:extLst>
          </p:cNvPr>
          <p:cNvSpPr/>
          <p:nvPr/>
        </p:nvSpPr>
        <p:spPr>
          <a:xfrm>
            <a:off x="3594529" y="4941206"/>
            <a:ext cx="7849346" cy="529371"/>
          </a:xfrm>
          <a:prstGeom prst="roundRect">
            <a:avLst>
              <a:gd name="adj" fmla="val 44678"/>
            </a:avLst>
          </a:prstGeom>
          <a:solidFill>
            <a:srgbClr val="431FAA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</a:t>
            </a:r>
          </a:p>
        </p:txBody>
      </p:sp>
      <p:sp>
        <p:nvSpPr>
          <p:cNvPr id="23" name="모서리가 둥근 직사각형 22">
            <a:extLst>
              <a:ext uri="{FF2B5EF4-FFF2-40B4-BE49-F238E27FC236}">
                <a16:creationId xmlns:a16="http://schemas.microsoft.com/office/drawing/2014/main" id="{535D169F-9373-2B6E-B258-4A47607FD132}"/>
              </a:ext>
            </a:extLst>
          </p:cNvPr>
          <p:cNvSpPr/>
          <p:nvPr/>
        </p:nvSpPr>
        <p:spPr>
          <a:xfrm>
            <a:off x="3594529" y="5580916"/>
            <a:ext cx="7849346" cy="461666"/>
          </a:xfrm>
          <a:prstGeom prst="roundRect">
            <a:avLst>
              <a:gd name="adj" fmla="val 25677"/>
            </a:avLst>
          </a:prstGeom>
          <a:solidFill>
            <a:schemeClr val="bg1">
              <a:alpha val="79681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단계</a:t>
            </a:r>
            <a:r>
              <a:rPr kumimoji="1" lang="en-US" altLang="ko-KR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b="1" dirty="0">
                <a:solidFill>
                  <a:sysClr val="windowText" lastClr="000000"/>
                </a:solidFill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 나누기</a:t>
            </a:r>
            <a:endParaRPr kumimoji="1" lang="en-US" altLang="ko-KR" b="1" dirty="0">
              <a:solidFill>
                <a:sysClr val="windowText" lastClr="000000"/>
              </a:solidFill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B4818F-2C67-3978-D5B8-6D083D7FF7ED}"/>
              </a:ext>
            </a:extLst>
          </p:cNvPr>
          <p:cNvSpPr txBox="1"/>
          <p:nvPr/>
        </p:nvSpPr>
        <p:spPr>
          <a:xfrm rot="5400000">
            <a:off x="7313692" y="3036354"/>
            <a:ext cx="406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</a:t>
            </a:r>
            <a:endParaRPr kumimoji="1" lang="en-US" altLang="ko-KR" sz="2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25" name="모서리가 둥근 직사각형 24">
            <a:extLst>
              <a:ext uri="{FF2B5EF4-FFF2-40B4-BE49-F238E27FC236}">
                <a16:creationId xmlns:a16="http://schemas.microsoft.com/office/drawing/2014/main" id="{94407BC9-921A-1FAA-11D2-63B0D4DA60DA}"/>
              </a:ext>
            </a:extLst>
          </p:cNvPr>
          <p:cNvSpPr/>
          <p:nvPr/>
        </p:nvSpPr>
        <p:spPr>
          <a:xfrm>
            <a:off x="1025711" y="1960930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모세오경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7" name="모서리가 둥근 직사각형 26">
            <a:extLst>
              <a:ext uri="{FF2B5EF4-FFF2-40B4-BE49-F238E27FC236}">
                <a16:creationId xmlns:a16="http://schemas.microsoft.com/office/drawing/2014/main" id="{49DD6512-8E57-F48E-CD61-50A1CAB0EE0E}"/>
              </a:ext>
            </a:extLst>
          </p:cNvPr>
          <p:cNvSpPr/>
          <p:nvPr/>
        </p:nvSpPr>
        <p:spPr>
          <a:xfrm>
            <a:off x="1025711" y="2751819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역사서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8" name="모서리가 둥근 직사각형 27">
            <a:extLst>
              <a:ext uri="{FF2B5EF4-FFF2-40B4-BE49-F238E27FC236}">
                <a16:creationId xmlns:a16="http://schemas.microsoft.com/office/drawing/2014/main" id="{4FF84C88-0D65-0CB6-C757-CCC6C2B95513}"/>
              </a:ext>
            </a:extLst>
          </p:cNvPr>
          <p:cNvSpPr/>
          <p:nvPr/>
        </p:nvSpPr>
        <p:spPr>
          <a:xfrm>
            <a:off x="1025711" y="3542708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선지서</a:t>
            </a:r>
            <a:r>
              <a:rPr kumimoji="1" lang="en-US" altLang="ko-KR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시가서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29" name="직사각형 28">
            <a:extLst>
              <a:ext uri="{FF2B5EF4-FFF2-40B4-BE49-F238E27FC236}">
                <a16:creationId xmlns:a16="http://schemas.microsoft.com/office/drawing/2014/main" id="{945B0C05-7049-63E5-B022-8FB85C210B61}"/>
              </a:ext>
            </a:extLst>
          </p:cNvPr>
          <p:cNvSpPr/>
          <p:nvPr/>
        </p:nvSpPr>
        <p:spPr>
          <a:xfrm rot="5400000" flipH="1" flipV="1">
            <a:off x="1418027" y="3975322"/>
            <a:ext cx="4084341" cy="50178"/>
          </a:xfrm>
          <a:prstGeom prst="rect">
            <a:avLst/>
          </a:prstGeom>
          <a:gradFill flip="none" rotWithShape="1">
            <a:gsLst>
              <a:gs pos="0">
                <a:srgbClr val="E3E6F3"/>
              </a:gs>
              <a:gs pos="52000">
                <a:srgbClr val="757AC4">
                  <a:alpha val="39000"/>
                </a:srgbClr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92310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80673-49FD-EA84-5A28-7D61646D5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7CD0F34-69D3-A76A-6A57-84083B83A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A3DBBF-FF91-3BF5-FF4A-1411A25C3862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청사진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(p.73)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5509D8E7-0018-13D4-E436-63A7C6248B9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C47AA6-BDF9-2E25-CFDD-204EEE93A8E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1A83CE04-CB9D-DA7C-B0E6-1D0CC3C2CE5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93" t="490" r="1725" b="1965"/>
          <a:stretch>
            <a:fillRect/>
          </a:stretch>
        </p:blipFill>
        <p:spPr>
          <a:xfrm>
            <a:off x="3982100" y="1958240"/>
            <a:ext cx="7184189" cy="4332400"/>
          </a:xfrm>
          <a:prstGeom prst="rect">
            <a:avLst/>
          </a:prstGeom>
        </p:spPr>
      </p:pic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0B7CECD1-A4B9-C8DF-B8BC-09F8CB066BB6}"/>
              </a:ext>
            </a:extLst>
          </p:cNvPr>
          <p:cNvSpPr/>
          <p:nvPr/>
        </p:nvSpPr>
        <p:spPr>
          <a:xfrm>
            <a:off x="1025711" y="1960930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모세오경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45793E98-9B0D-CABB-C762-E9B84723E17F}"/>
              </a:ext>
            </a:extLst>
          </p:cNvPr>
          <p:cNvSpPr/>
          <p:nvPr/>
        </p:nvSpPr>
        <p:spPr>
          <a:xfrm>
            <a:off x="1025711" y="2751819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콜라주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52BDD6DE-C3FF-197A-98CD-0B21E8D2D99A}"/>
              </a:ext>
            </a:extLst>
          </p:cNvPr>
          <p:cNvSpPr/>
          <p:nvPr/>
        </p:nvSpPr>
        <p:spPr>
          <a:xfrm>
            <a:off x="1025711" y="3542707"/>
            <a:ext cx="2318676" cy="1001157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언약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하나님과의 관계</a:t>
            </a:r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35E7AD46-CAF1-9FF7-154D-6C7C5FD444B6}"/>
              </a:ext>
            </a:extLst>
          </p:cNvPr>
          <p:cNvSpPr/>
          <p:nvPr/>
        </p:nvSpPr>
        <p:spPr>
          <a:xfrm rot="5400000" flipH="1" flipV="1">
            <a:off x="1418027" y="3975322"/>
            <a:ext cx="4084341" cy="50178"/>
          </a:xfrm>
          <a:prstGeom prst="rect">
            <a:avLst/>
          </a:prstGeom>
          <a:gradFill flip="none" rotWithShape="1">
            <a:gsLst>
              <a:gs pos="0">
                <a:srgbClr val="E3E6F3"/>
              </a:gs>
              <a:gs pos="52000">
                <a:srgbClr val="757AC4">
                  <a:alpha val="39000"/>
                </a:srgbClr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99441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19D9D-C7FE-7D0B-E511-955345C12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D9F1EAE1-7DEB-F7EC-A3C1-75E2069FB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BFAFF0C-BD88-A040-68A8-6C6196379885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청사진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(p.73)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076F9A40-B0FB-5E66-4D15-6B393022A8B1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354839-577D-2E92-CBAA-6BD6FCD4C41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A733C122-5338-3A34-2202-B895CBC4B7C8}"/>
              </a:ext>
            </a:extLst>
          </p:cNvPr>
          <p:cNvSpPr/>
          <p:nvPr/>
        </p:nvSpPr>
        <p:spPr>
          <a:xfrm>
            <a:off x="1025711" y="1960930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역사서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61E2A21A-C12B-7DAE-AF32-16B004B808ED}"/>
              </a:ext>
            </a:extLst>
          </p:cNvPr>
          <p:cNvSpPr/>
          <p:nvPr/>
        </p:nvSpPr>
        <p:spPr>
          <a:xfrm>
            <a:off x="1025711" y="2751819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카드 파쇄하기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99F1BC8E-8AAB-86BB-C46A-96FCECD6B6DC}"/>
              </a:ext>
            </a:extLst>
          </p:cNvPr>
          <p:cNvSpPr/>
          <p:nvPr/>
        </p:nvSpPr>
        <p:spPr>
          <a:xfrm>
            <a:off x="1025711" y="3542707"/>
            <a:ext cx="2318676" cy="1001157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죄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마음과 삶의 태도</a:t>
            </a:r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EDB2A3F0-E729-AEB5-B350-C31EA6C1B2A6}"/>
              </a:ext>
            </a:extLst>
          </p:cNvPr>
          <p:cNvSpPr/>
          <p:nvPr/>
        </p:nvSpPr>
        <p:spPr>
          <a:xfrm rot="5400000" flipH="1" flipV="1">
            <a:off x="1418027" y="3975322"/>
            <a:ext cx="4084341" cy="50178"/>
          </a:xfrm>
          <a:prstGeom prst="rect">
            <a:avLst/>
          </a:prstGeom>
          <a:gradFill flip="none" rotWithShape="1">
            <a:gsLst>
              <a:gs pos="0">
                <a:srgbClr val="E3E6F3"/>
              </a:gs>
              <a:gs pos="52000">
                <a:srgbClr val="757AC4">
                  <a:alpha val="39000"/>
                </a:srgbClr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569E2821-D381-3251-CE10-71A46CD55D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07" t="1139" r="837" b="1989"/>
          <a:stretch>
            <a:fillRect/>
          </a:stretch>
        </p:blipFill>
        <p:spPr>
          <a:xfrm>
            <a:off x="3982099" y="1958240"/>
            <a:ext cx="7184189" cy="424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2829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8EF07A-EB5D-C7A8-D223-8489CFDAE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5E923A1-A23A-0C04-3FCB-B9FD50980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33BCE1-0E99-BB4F-88DC-19FF9827C72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 청사진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(p.74)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ED4AFBFC-CED8-8102-4679-AF8AC2950629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B746C6-693B-2A76-A3B9-F99D98D65C49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 경 공 부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6C2E77A2-4D14-38C7-90CF-95BCD8F06A3A}"/>
              </a:ext>
            </a:extLst>
          </p:cNvPr>
          <p:cNvSpPr/>
          <p:nvPr/>
        </p:nvSpPr>
        <p:spPr>
          <a:xfrm>
            <a:off x="1025711" y="1960930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선지서</a:t>
            </a:r>
            <a:r>
              <a:rPr kumimoji="1" lang="en-US" altLang="ko-KR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&amp;</a:t>
            </a:r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시가서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8" name="모서리가 둥근 직사각형 7">
            <a:extLst>
              <a:ext uri="{FF2B5EF4-FFF2-40B4-BE49-F238E27FC236}">
                <a16:creationId xmlns:a16="http://schemas.microsoft.com/office/drawing/2014/main" id="{C55D80F5-4672-A5A4-DD3E-539EE7287650}"/>
              </a:ext>
            </a:extLst>
          </p:cNvPr>
          <p:cNvSpPr/>
          <p:nvPr/>
        </p:nvSpPr>
        <p:spPr>
          <a:xfrm>
            <a:off x="1025711" y="2751819"/>
            <a:ext cx="2318676" cy="637022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카드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2181D659-31BE-72D7-F728-F3A2B6888277}"/>
              </a:ext>
            </a:extLst>
          </p:cNvPr>
          <p:cNvSpPr/>
          <p:nvPr/>
        </p:nvSpPr>
        <p:spPr>
          <a:xfrm>
            <a:off x="1025711" y="3542707"/>
            <a:ext cx="2318676" cy="1001157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4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구원</a:t>
            </a: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</a:t>
            </a:r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회복과 소망</a:t>
            </a:r>
            <a:r>
              <a:rPr kumimoji="1" lang="en-US" altLang="ko-KR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)</a:t>
            </a: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7570D171-F150-7409-9BFC-0485F4EC09A5}"/>
              </a:ext>
            </a:extLst>
          </p:cNvPr>
          <p:cNvSpPr/>
          <p:nvPr/>
        </p:nvSpPr>
        <p:spPr>
          <a:xfrm rot="5400000" flipH="1" flipV="1">
            <a:off x="1418027" y="3975322"/>
            <a:ext cx="4084341" cy="50178"/>
          </a:xfrm>
          <a:prstGeom prst="rect">
            <a:avLst/>
          </a:prstGeom>
          <a:gradFill flip="none" rotWithShape="1">
            <a:gsLst>
              <a:gs pos="0">
                <a:srgbClr val="E3E6F3"/>
              </a:gs>
              <a:gs pos="52000">
                <a:srgbClr val="757AC4">
                  <a:alpha val="39000"/>
                </a:srgbClr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A0529CF8-E4A0-6130-5FFF-5142AB0AB7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36" t="764" r="833" b="1412"/>
          <a:stretch>
            <a:fillRect/>
          </a:stretch>
        </p:blipFill>
        <p:spPr>
          <a:xfrm>
            <a:off x="3982099" y="1966656"/>
            <a:ext cx="7184189" cy="4298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0348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F7DBC0-1332-4D80-AF7B-1A1195606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54566069-789D-3FB5-BD03-7544EE6FA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45FAB5-C454-E9F9-F9A4-899BF0EFB902}"/>
              </a:ext>
            </a:extLst>
          </p:cNvPr>
          <p:cNvSpPr txBox="1"/>
          <p:nvPr/>
        </p:nvSpPr>
        <p:spPr>
          <a:xfrm>
            <a:off x="1985140" y="2147831"/>
            <a:ext cx="9288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언약의 씨앗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DBF62B-F744-1FBA-4D0C-A6A763222271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(p.76)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0810669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6A46C-81E6-A018-63F7-17385A66E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8153554-F207-F916-09F2-6031067243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16C665-A6E6-B30C-4667-FB1C45BFC1A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연약의 씨앗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(p.76)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89C34DDD-11D5-C465-66E0-680C08440157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5E221F-FD1D-B866-0B9F-4DD7FEDE5526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BA99F661-46B2-6344-ACE3-49B4FFB95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4030" l="746" r="96269">
                        <a14:foregroundMark x1="3412" y1="31493" x2="50746" y2="58507"/>
                        <a14:foregroundMark x1="50746" y1="58507" x2="87740" y2="86866"/>
                        <a14:foregroundMark x1="87740" y1="86866" x2="92217" y2="94030"/>
                        <a14:foregroundMark x1="92217" y1="94030" x2="92217" y2="94030"/>
                        <a14:foregroundMark x1="96375" y1="37761" x2="96375" y2="37761"/>
                        <a14:foregroundMark x1="5970" y1="89851" x2="5970" y2="89851"/>
                        <a14:foregroundMark x1="5970" y1="89552" x2="5970" y2="89552"/>
                        <a14:foregroundMark x1="4584" y1="81343" x2="22601" y2="87612"/>
                        <a14:foregroundMark x1="746" y1="68806" x2="746" y2="68806"/>
                      </a14:backgroundRemoval>
                    </a14:imgEffect>
                  </a14:imgLayer>
                </a14:imgProps>
              </a:ext>
            </a:extLst>
          </a:blip>
          <a:srcRect l="198" t="26021" b="1904"/>
          <a:stretch>
            <a:fillRect/>
          </a:stretch>
        </p:blipFill>
        <p:spPr>
          <a:xfrm>
            <a:off x="1721314" y="1760178"/>
            <a:ext cx="8749370" cy="45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433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84640D-824E-744D-2954-59E52E1F0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21E4164-E4C1-0AE5-56AC-50025AC99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297FB4-C9B7-1BE0-5120-84509698F3A0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시선열기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창조에서 광야까지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(p.78)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ED2974DB-E71B-CE6A-0D5A-D7BC518735C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60DA72-42B9-1AFD-EC9F-FC4F3A3F7369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E0C697-7463-BC3E-8256-74DBAB6684D1}"/>
              </a:ext>
            </a:extLst>
          </p:cNvPr>
          <p:cNvSpPr txBox="1"/>
          <p:nvPr/>
        </p:nvSpPr>
        <p:spPr>
          <a:xfrm>
            <a:off x="934270" y="2568442"/>
            <a:ext cx="1022124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모세오경이 어떤 내용인지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</a:p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모세오경에서 아는 내용이나 인물이 있는지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언약에 초점을 두고 하나님 말씀을 배우는지 안내하는 도입 시간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endParaRPr kumimoji="1" lang="en-US" altLang="ko-KR" sz="16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=&gt;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목회자 또는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담당 총괄 교사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262B25-C583-1A71-8DFB-519C65D56FF5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전체적인 개관과 신학적 내용에 대한 설명과 소개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126799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56FCB-B57D-35C5-DF36-50AD526A6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02D4F4F6-0F71-4604-3989-E0D6FC5DD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3EBA2E-EA48-6301-75C2-1C43A2BD57F4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언약의 씨앗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(p.78,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p.4)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9A77868-2CF7-6286-08FD-E254CEFDD45A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6BEFE1-CE82-FAB8-0850-F8F5FBAAB667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84D438-35DB-E262-780A-24B42AE20218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창조부터 광야까지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5891D1D3-E40E-D43B-A992-99C05EE006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346" b="29429" l="59370" r="93612">
                        <a14:foregroundMark x1="73169" y1="6496" x2="73169" y2="6496"/>
                        <a14:foregroundMark x1="67802" y1="6496" x2="77513" y2="6791"/>
                        <a14:foregroundMark x1="63118" y1="3740" x2="63118" y2="3740"/>
                        <a14:foregroundMark x1="73850" y1="5315" x2="73850" y2="5315"/>
                        <a14:foregroundMark x1="69761" y1="4724" x2="76576" y2="5118"/>
                        <a14:foregroundMark x1="76576" y1="5118" x2="77087" y2="5315"/>
                        <a14:foregroundMark x1="69932" y1="3740" x2="77257" y2="5020"/>
                        <a14:foregroundMark x1="76235" y1="4724" x2="69932" y2="4232"/>
                        <a14:foregroundMark x1="62266" y1="5512" x2="77002" y2="12992"/>
                        <a14:foregroundMark x1="77002" y1="12992" x2="77939" y2="12992"/>
                        <a14:foregroundMark x1="76405" y1="9252" x2="66525" y2="9449"/>
                        <a14:foregroundMark x1="61755" y1="4724" x2="68228" y2="6102"/>
                        <a14:foregroundMark x1="68228" y1="6102" x2="68228" y2="6988"/>
                        <a14:foregroundMark x1="71465" y1="3543" x2="77087" y2="4528"/>
                        <a14:foregroundMark x1="74276" y1="3740" x2="74276" y2="3740"/>
                        <a14:foregroundMark x1="66951" y1="4232" x2="79898" y2="4528"/>
                        <a14:foregroundMark x1="75554" y1="4232" x2="68910" y2="4035"/>
                        <a14:foregroundMark x1="68910" y1="4035" x2="68910" y2="4035"/>
                        <a14:foregroundMark x1="70869" y1="4035" x2="78620" y2="4724"/>
                        <a14:foregroundMark x1="74276" y1="4035" x2="74276" y2="4035"/>
                        <a14:foregroundMark x1="92589" y1="7776" x2="92589" y2="7776"/>
                        <a14:foregroundMark x1="93612" y1="6791" x2="93612" y2="6791"/>
                        <a14:foregroundMark x1="69506" y1="3740" x2="76235" y2="4724"/>
                        <a14:foregroundMark x1="76235" y1="4724" x2="73595" y2="4232"/>
                      </a14:backgroundRemoval>
                    </a14:imgEffect>
                  </a14:imgLayer>
                </a14:imgProps>
              </a:ext>
            </a:extLst>
          </a:blip>
          <a:srcRect l="55286" t="120" r="3081" b="67255"/>
          <a:stretch>
            <a:fillRect/>
          </a:stretch>
        </p:blipFill>
        <p:spPr>
          <a:xfrm rot="21065099">
            <a:off x="1465340" y="3609444"/>
            <a:ext cx="3496665" cy="237132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7E4730FF-F692-2878-E99C-43760F20A9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024" b="60138" l="53748" r="87138">
                        <a14:foregroundMark x1="56133" y1="45669" x2="64140" y2="44685"/>
                        <a14:foregroundMark x1="64140" y1="44685" x2="72487" y2="45276"/>
                        <a14:foregroundMark x1="72487" y1="45276" x2="74872" y2="46949"/>
                        <a14:foregroundMark x1="53748" y1="38681" x2="53748" y2="38681"/>
                        <a14:foregroundMark x1="82879" y1="37008" x2="82879" y2="37008"/>
                        <a14:foregroundMark x1="83901" y1="36516" x2="83901" y2="36516"/>
                        <a14:foregroundMark x1="83305" y1="36516" x2="83305" y2="36516"/>
                        <a14:foregroundMark x1="84583" y1="36024" x2="84583" y2="36024"/>
                      </a14:backgroundRemoval>
                    </a14:imgEffect>
                  </a14:imgLayer>
                </a14:imgProps>
              </a:ext>
            </a:extLst>
          </a:blip>
          <a:srcRect l="52926" t="33474" r="8946" b="36865"/>
          <a:stretch>
            <a:fillRect/>
          </a:stretch>
        </p:blipFill>
        <p:spPr>
          <a:xfrm rot="151477">
            <a:off x="4089762" y="2258060"/>
            <a:ext cx="3130604" cy="21075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012DE560-79C5-9964-6AB1-2422857811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6811" b="61516" l="6048" r="38245">
                        <a14:foregroundMark x1="9284" y1="40157" x2="27257" y2="42717"/>
                        <a14:foregroundMark x1="8348" y1="38189" x2="8092" y2="56594"/>
                        <a14:foregroundMark x1="6048" y1="56693" x2="6048" y2="56693"/>
                        <a14:foregroundMark x1="10392" y1="36811" x2="10392" y2="36811"/>
                        <a14:foregroundMark x1="37990" y1="38681" x2="37990" y2="38681"/>
                      </a14:backgroundRemoval>
                    </a14:imgEffect>
                  </a14:imgLayer>
                </a14:imgProps>
              </a:ext>
            </a:extLst>
          </a:blip>
          <a:srcRect l="4086" t="34896" r="57786" b="35443"/>
          <a:stretch>
            <a:fillRect/>
          </a:stretch>
        </p:blipFill>
        <p:spPr>
          <a:xfrm rot="21404624">
            <a:off x="4901248" y="3689298"/>
            <a:ext cx="3363361" cy="226428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2CE1FB3D-0039-63D2-2D06-B2E21B8A9DE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1654" b="95276" l="14225" r="46167">
                        <a14:foregroundMark x1="15417" y1="72736" x2="15843" y2="88484"/>
                        <a14:foregroundMark x1="14225" y1="87894" x2="14225" y2="87894"/>
                        <a14:foregroundMark x1="45145" y1="75787" x2="45145" y2="75787"/>
                        <a14:foregroundMark x1="17547" y1="71949" x2="17547" y2="71949"/>
                      </a14:backgroundRemoval>
                    </a14:imgEffect>
                  </a14:imgLayer>
                </a14:imgProps>
              </a:ext>
            </a:extLst>
          </a:blip>
          <a:srcRect l="11962" t="68704" r="49910" b="1635"/>
          <a:stretch>
            <a:fillRect/>
          </a:stretch>
        </p:blipFill>
        <p:spPr>
          <a:xfrm rot="21288804">
            <a:off x="7351698" y="2255604"/>
            <a:ext cx="3045304" cy="20501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2D7114A6-A3D1-56A9-5947-D54BEBCAE16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9193" b="92913" l="62181" r="93782">
                        <a14:foregroundMark x1="65417" y1="83957" x2="65417" y2="83957"/>
                        <a14:foregroundMark x1="63969" y1="71654" x2="64566" y2="89862"/>
                        <a14:foregroundMark x1="62181" y1="81791" x2="62181" y2="81791"/>
                        <a14:foregroundMark x1="86457" y1="70768" x2="86457" y2="70768"/>
                        <a14:foregroundMark x1="79472" y1="70472" x2="79472" y2="70472"/>
                        <a14:foregroundMark x1="79472" y1="70472" x2="85860" y2="70571"/>
                        <a14:foregroundMark x1="86627" y1="70472" x2="90716" y2="70571"/>
                        <a14:foregroundMark x1="90119" y1="90846" x2="90119" y2="90846"/>
                        <a14:foregroundMark x1="68313" y1="74016" x2="69506" y2="77854"/>
                        <a14:foregroundMark x1="67291" y1="70079" x2="87394" y2="70571"/>
                        <a14:foregroundMark x1="87394" y1="70571" x2="91567" y2="70472"/>
                        <a14:foregroundMark x1="93356" y1="77854" x2="93356" y2="77854"/>
                        <a14:foregroundMark x1="90971" y1="91535" x2="90971" y2="91535"/>
                        <a14:foregroundMark x1="86627" y1="91240" x2="91397" y2="91339"/>
                        <a14:foregroundMark x1="93186" y1="92717" x2="93186" y2="92717"/>
                        <a14:foregroundMark x1="91567" y1="70472" x2="70102" y2="70276"/>
                        <a14:foregroundMark x1="89097" y1="70472" x2="91738" y2="70965"/>
                        <a14:foregroundMark x1="78109" y1="70571" x2="69506" y2="70472"/>
                        <a14:foregroundMark x1="77853" y1="70276" x2="75639" y2="70472"/>
                        <a14:foregroundMark x1="77087" y1="69980" x2="77087" y2="69980"/>
                        <a14:foregroundMark x1="88671" y1="70276" x2="88671" y2="70276"/>
                        <a14:foregroundMark x1="90375" y1="70472" x2="90375" y2="70472"/>
                        <a14:foregroundMark x1="89693" y1="70276" x2="89693" y2="70276"/>
                        <a14:foregroundMark x1="89097" y1="69980" x2="89097" y2="69980"/>
                        <a14:foregroundMark x1="90545" y1="70079" x2="90545" y2="70079"/>
                      </a14:backgroundRemoval>
                    </a14:imgEffect>
                  </a14:imgLayer>
                </a14:imgProps>
              </a:ext>
            </a:extLst>
          </a:blip>
          <a:srcRect l="59538" t="66280" r="2334" b="4059"/>
          <a:stretch>
            <a:fillRect/>
          </a:stretch>
        </p:blipFill>
        <p:spPr>
          <a:xfrm>
            <a:off x="8479616" y="3645045"/>
            <a:ext cx="3277986" cy="22068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976C7725-9514-7A4D-8492-436E689315F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51" b="29331" l="9540" r="43782">
                        <a14:foregroundMark x1="9625" y1="6988" x2="9625" y2="6988"/>
                        <a14:foregroundMark x1="40801" y1="3051" x2="40801" y2="3051"/>
                      </a14:backgroundRemoval>
                    </a14:imgEffect>
                  </a14:imgLayer>
                </a14:imgProps>
              </a:ext>
            </a:extLst>
          </a:blip>
          <a:srcRect l="6372" r="51995" b="67375"/>
          <a:stretch>
            <a:fillRect/>
          </a:stretch>
        </p:blipFill>
        <p:spPr>
          <a:xfrm rot="244648">
            <a:off x="498085" y="2193548"/>
            <a:ext cx="3388043" cy="22976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모서리가 둥근 직사각형 15">
            <a:extLst>
              <a:ext uri="{FF2B5EF4-FFF2-40B4-BE49-F238E27FC236}">
                <a16:creationId xmlns:a16="http://schemas.microsoft.com/office/drawing/2014/main" id="{89875819-36F7-C66B-6B86-9B5091AFF3A2}"/>
              </a:ext>
            </a:extLst>
          </p:cNvPr>
          <p:cNvSpPr/>
          <p:nvPr/>
        </p:nvSpPr>
        <p:spPr>
          <a:xfrm>
            <a:off x="806469" y="3889691"/>
            <a:ext cx="1671929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창조의 시작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7" name="모서리가 둥근 직사각형 16">
            <a:extLst>
              <a:ext uri="{FF2B5EF4-FFF2-40B4-BE49-F238E27FC236}">
                <a16:creationId xmlns:a16="http://schemas.microsoft.com/office/drawing/2014/main" id="{58272076-6210-8EA4-2856-8E8F20B3B188}"/>
              </a:ext>
            </a:extLst>
          </p:cNvPr>
          <p:cNvSpPr/>
          <p:nvPr/>
        </p:nvSpPr>
        <p:spPr>
          <a:xfrm>
            <a:off x="5368052" y="3536336"/>
            <a:ext cx="1721340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언약의 시작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8" name="모서리가 둥근 직사각형 17">
            <a:extLst>
              <a:ext uri="{FF2B5EF4-FFF2-40B4-BE49-F238E27FC236}">
                <a16:creationId xmlns:a16="http://schemas.microsoft.com/office/drawing/2014/main" id="{9AC796C3-45A1-5466-38EF-BE0F29EF2A36}"/>
              </a:ext>
            </a:extLst>
          </p:cNvPr>
          <p:cNvSpPr/>
          <p:nvPr/>
        </p:nvSpPr>
        <p:spPr>
          <a:xfrm>
            <a:off x="8274281" y="2039127"/>
            <a:ext cx="2280738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하나님의 백성으로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9" name="모서리가 둥근 직사각형 18">
            <a:extLst>
              <a:ext uri="{FF2B5EF4-FFF2-40B4-BE49-F238E27FC236}">
                <a16:creationId xmlns:a16="http://schemas.microsoft.com/office/drawing/2014/main" id="{6F85B5B5-C5B1-7D66-0763-D9AFADF3E87C}"/>
              </a:ext>
            </a:extLst>
          </p:cNvPr>
          <p:cNvSpPr/>
          <p:nvPr/>
        </p:nvSpPr>
        <p:spPr>
          <a:xfrm>
            <a:off x="9728645" y="5333402"/>
            <a:ext cx="1957542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약속의 땅으로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290068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70373-D1E0-CA4E-BD3A-F36A970C99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18BCABF-16E6-8C3F-E03E-027021EA79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7F9FAFC-7D12-D342-FC2C-AA630F1B2A89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의미엮기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Check It Out !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(p.83,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p.4)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4D37C0EC-5091-B023-98D4-25CBFC5ABDFC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5E65FC-69FA-3D79-FA8A-7E27F693A0D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EBB2A8-366A-450D-5DDC-4D0B27DC6945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중심 개념을 확인하고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생각을 확장하기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558E67-3471-9E1C-D4CC-399FECDC3300}"/>
              </a:ext>
            </a:extLst>
          </p:cNvPr>
          <p:cNvSpPr txBox="1"/>
          <p:nvPr/>
        </p:nvSpPr>
        <p:spPr>
          <a:xfrm>
            <a:off x="2319867" y="2605771"/>
            <a:ext cx="9194800" cy="290630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창조에서 광야까지 오는 과정에서 하나님이 주신 언약의 핵심은 무엇이었나요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답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나는 너희의 하나님이 되고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너희는 내 백성이 될 것이다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하나님의 약속이 내 삶의 어떤 순간에 가장 필요하다고 느껴지나요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그 약속을 붙잡기 위해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나는 오늘 어떤 태도와 행동으로 응답할 수 있을까요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예시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불안하고 마음이 흔들릴 때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하나님의 약속이 가장 필요해요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그 약속을 붙잡기 위해 </a:t>
            </a:r>
            <a:endParaRPr kumimoji="1" lang="en-US" altLang="ko-KR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          캠프 동안 하나님께 마음을 열고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작은 순종으로 한 걸음씩 나아가 보고 싶어요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5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D851ADE6-F878-8426-974B-6D10481B6A04}"/>
              </a:ext>
            </a:extLst>
          </p:cNvPr>
          <p:cNvSpPr/>
          <p:nvPr/>
        </p:nvSpPr>
        <p:spPr>
          <a:xfrm>
            <a:off x="1069737" y="2604214"/>
            <a:ext cx="1250130" cy="52322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확인질문</a:t>
            </a: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729F9BCC-5B91-B75C-5F9B-7FEEE4D9B478}"/>
              </a:ext>
            </a:extLst>
          </p:cNvPr>
          <p:cNvSpPr/>
          <p:nvPr/>
        </p:nvSpPr>
        <p:spPr>
          <a:xfrm>
            <a:off x="1069737" y="3866872"/>
            <a:ext cx="1250130" cy="77286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생각질문</a:t>
            </a:r>
          </a:p>
        </p:txBody>
      </p:sp>
    </p:spTree>
    <p:extLst>
      <p:ext uri="{BB962C8B-B14F-4D97-AF65-F5344CB8AC3E}">
        <p14:creationId xmlns:p14="http://schemas.microsoft.com/office/powerpoint/2010/main" val="244507844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99FBF-D34A-4442-B1CE-DC1C693B5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CC9175C2-474C-C2E5-FAEA-53DC82166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235425-C427-D873-A8E8-5859926FB1DF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의미엮기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Check It Out !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(p.83,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p.4)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10575BFA-29BA-0166-1A4E-1ABC33BD639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EFE60D-EEAE-DEAF-6681-C53B1EFFD59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902ECC-CF78-46AD-524A-2E57420AE738}"/>
              </a:ext>
            </a:extLst>
          </p:cNvPr>
          <p:cNvSpPr txBox="1"/>
          <p:nvPr/>
        </p:nvSpPr>
        <p:spPr>
          <a:xfrm>
            <a:off x="934270" y="1855125"/>
            <a:ext cx="10434919" cy="349326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▶ </a:t>
            </a:r>
            <a:r>
              <a:rPr kumimoji="1" lang="ko-KR" altLang="en-US" sz="2800" b="1" spc="-100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생각 질문 가이드</a:t>
            </a:r>
            <a:endParaRPr kumimoji="1" lang="en-US" altLang="ko-KR" sz="2800" b="1" spc="-100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endParaRPr kumimoji="1" lang="en-US" altLang="ko-KR" sz="300" b="1" spc="-100" dirty="0">
              <a:solidFill>
                <a:srgbClr val="FF0000"/>
              </a:solidFill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endParaRPr kumimoji="1" lang="en-US" altLang="ko-KR" sz="300" b="1" spc="-100" dirty="0">
              <a:solidFill>
                <a:srgbClr val="FF0000"/>
              </a:solidFill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endParaRPr kumimoji="1" lang="en-US" altLang="ko-KR" sz="300" b="1" spc="-100" dirty="0">
              <a:solidFill>
                <a:srgbClr val="FF0000"/>
              </a:solidFill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1.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장면 기록하기     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ko-KR" altLang="en-US" sz="1200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하나님의 약속이 필요하다고 느껴지는 순간 적어보기</a:t>
            </a:r>
            <a:endParaRPr kumimoji="1" lang="en-US" altLang="ko-KR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1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2.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마음 기록하기       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그 순간에 내 마음이 어떤 상태였는지 감정을 적어보기</a:t>
            </a:r>
            <a:endParaRPr kumimoji="1" lang="en-US" altLang="ko-KR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1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3.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약속 붙잡기          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 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그 순간에 붙잡고 싶은 하나님의 약속을 나의 표현으로 적어보기</a:t>
            </a:r>
            <a:endParaRPr kumimoji="1" lang="en-US" altLang="ko-KR" spc="-100" dirty="0">
              <a:latin typeface="NanumMyeongjo" pitchFamily="2" charset="-127"/>
              <a:ea typeface="NanumMyeongjo" pitchFamily="2" charset="-127"/>
            </a:endParaRPr>
          </a:p>
          <a:p>
            <a:r>
              <a:rPr kumimoji="1" lang="ko-KR" altLang="en-US" sz="1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endParaRPr kumimoji="1" lang="en-US" altLang="ko-KR" sz="1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4.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작은 순종 정하기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그 약속을 붙잡기 위해 오늘 내가 할 수 있는 작은 실천 또는 반응 한 가지 적어보기</a:t>
            </a:r>
            <a:endParaRPr kumimoji="1" lang="en-US" altLang="ko-KR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1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5.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문장 틀에 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   내 이야기 넣어보기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“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요즘 나는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__________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할 때 하나님의 약속이 가장 필요해요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</a:t>
            </a:r>
            <a:endParaRPr kumimoji="1" lang="en-US" altLang="ko-KR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200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200" spc="-100" dirty="0">
              <a:latin typeface="NanumMyeongjo" pitchFamily="2" charset="-127"/>
              <a:ea typeface="NanumMyeongjo" pitchFamily="2" charset="-127"/>
            </a:endParaRPr>
          </a:p>
          <a:p>
            <a:endParaRPr kumimoji="1" lang="en-US" altLang="ko-KR" sz="200" spc="-100" dirty="0">
              <a:latin typeface="NanumMyeongjo" pitchFamily="2" charset="-127"/>
              <a:ea typeface="NanumMyeongjo" pitchFamily="2" charset="-127"/>
            </a:endParaRPr>
          </a:p>
          <a:p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                                            그 약속을 붙잡기 위해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오늘 나는 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______________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ko-KR" altLang="en-US" spc="-100" dirty="0" err="1">
                <a:latin typeface="NanumMyeongjo" pitchFamily="2" charset="-127"/>
                <a:ea typeface="NanumMyeongjo" pitchFamily="2" charset="-127"/>
              </a:rPr>
              <a:t>으로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살아가겠습니다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.”</a:t>
            </a:r>
          </a:p>
        </p:txBody>
      </p:sp>
    </p:spTree>
    <p:extLst>
      <p:ext uri="{BB962C8B-B14F-4D97-AF65-F5344CB8AC3E}">
        <p14:creationId xmlns:p14="http://schemas.microsoft.com/office/powerpoint/2010/main" val="36985948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389619-BF22-B78A-4EA5-0A5C00036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1B964F8-33EB-0028-1995-DFA0DEBD6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374EB6-6EE1-175D-0307-EDF999B8C864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Sticky&amp;Stitch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(p.84,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p.5)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4ADDF270-A431-AF37-EA81-C7E436CD033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B5B96A-CC33-969E-04ED-FB01D1138164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05B871-6F33-2146-BDF1-05A5DC5B18E8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성경의 이야기를 나의 이야기로 해석하고 표현하기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F44A90-786C-A5E5-5CEE-2A527730B0E0}"/>
              </a:ext>
            </a:extLst>
          </p:cNvPr>
          <p:cNvSpPr txBox="1"/>
          <p:nvPr/>
        </p:nvSpPr>
        <p:spPr>
          <a:xfrm>
            <a:off x="934270" y="2552030"/>
            <a:ext cx="10715863" cy="205581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-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콜라주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(Collage):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다양한 이미지와 재료 조각을 오려 붙여 새로운 의미와 장면을 만들어내는 미술 기법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en-US" sz="12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en-US" sz="2400" b="1" spc="-100" dirty="0">
                <a:latin typeface="NanumMyeongjo" pitchFamily="2" charset="-127"/>
                <a:ea typeface="NanumMyeongjo" pitchFamily="2" charset="-127"/>
              </a:rPr>
              <a:t>Sticky</a:t>
            </a: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en-US" altLang="en-US" sz="2400" b="1" spc="-100" dirty="0">
                <a:latin typeface="NanumMyeongjo" pitchFamily="2" charset="-127"/>
                <a:ea typeface="NanumMyeongjo" pitchFamily="2" charset="-127"/>
              </a:rPr>
              <a:t>&amp;</a:t>
            </a: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 </a:t>
            </a:r>
            <a:r>
              <a:rPr kumimoji="1" lang="en-US" altLang="en-US" sz="2400" b="1" spc="-100" dirty="0">
                <a:latin typeface="NanumMyeongjo" pitchFamily="2" charset="-127"/>
                <a:ea typeface="NanumMyeongjo" pitchFamily="2" charset="-127"/>
              </a:rPr>
              <a:t>Stitch</a:t>
            </a: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 활동은 콜라주를 활용해 </a:t>
            </a:r>
            <a:r>
              <a:rPr kumimoji="1" lang="en-US" altLang="ko-KR" sz="32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‘</a:t>
            </a:r>
            <a:r>
              <a:rPr kumimoji="1" lang="ko-KR" altLang="en-US" sz="32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하나님과 나의 관계</a:t>
            </a:r>
            <a:r>
              <a:rPr kumimoji="1" lang="en-US" altLang="ko-KR" sz="32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’</a:t>
            </a:r>
            <a:r>
              <a:rPr kumimoji="1" lang="ko-KR" altLang="en-US" sz="2400" b="1" spc="-100" dirty="0" err="1">
                <a:latin typeface="NanumMyeongjo" pitchFamily="2" charset="-127"/>
                <a:ea typeface="NanumMyeongjo" pitchFamily="2" charset="-127"/>
              </a:rPr>
              <a:t>를</a:t>
            </a: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 돌아보고</a:t>
            </a:r>
            <a:r>
              <a:rPr kumimoji="1" lang="en-US" altLang="ko-KR" sz="2400" b="1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 </a:t>
            </a:r>
            <a:endParaRPr kumimoji="1" lang="en-US" altLang="ko-KR" sz="2400" b="1" spc="-100" dirty="0"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400" b="1" spc="-100" dirty="0">
                <a:latin typeface="NanumMyeongjo" pitchFamily="2" charset="-127"/>
                <a:ea typeface="NanumMyeongjo" pitchFamily="2" charset="-127"/>
              </a:rPr>
              <a:t>배운 내용을 바탕으로 그 관계를 새롭게 해석하여 조별 작폼으로 표현합니다</a:t>
            </a:r>
            <a:r>
              <a:rPr kumimoji="1" lang="en-US" altLang="ko-KR" sz="2400" b="1" spc="-100" dirty="0"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2800" b="1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43139031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8C635-0EE2-AAF5-4761-4E04B9DFA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06A71517-D836-097C-1642-B01B6E0F72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F762E1-5891-8A15-9AEA-1B9BC17E32C0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Sticky&amp;Stitch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(p.84,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p.5)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29E7512D-9BD7-24D0-4948-BDEEAF929975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9BF2DB-370B-2FB5-C01E-4A7FD99D6C40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49E82111-7B93-AE32-5B15-63792FC1383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118" t="12256" r="3175" b="2262"/>
          <a:stretch>
            <a:fillRect/>
          </a:stretch>
        </p:blipFill>
        <p:spPr>
          <a:xfrm>
            <a:off x="5182571" y="1915234"/>
            <a:ext cx="6444985" cy="405368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3BE26EA5-CEDF-02D1-F6A7-B0ABE46479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123" b="10108" l="2541" r="22871">
                        <a14:foregroundMark x1="2533" y1="5992" x2="2533" y2="5992"/>
                        <a14:foregroundMark x1="22133" y1="4339" x2="22133" y2="4339"/>
                        <a14:foregroundMark x1="22667" y1="7025" x2="22667" y2="7025"/>
                      </a14:backgroundRemoval>
                    </a14:imgEffect>
                  </a14:imgLayer>
                </a14:imgProps>
              </a:ext>
            </a:extLst>
          </a:blip>
          <a:srcRect r="74588" b="88769"/>
          <a:stretch>
            <a:fillRect/>
          </a:stretch>
        </p:blipFill>
        <p:spPr>
          <a:xfrm>
            <a:off x="838576" y="1799362"/>
            <a:ext cx="2322000" cy="6622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C6B860-077E-79A0-3AFE-F232C869EDF5}"/>
              </a:ext>
            </a:extLst>
          </p:cNvPr>
          <p:cNvSpPr txBox="1"/>
          <p:nvPr/>
        </p:nvSpPr>
        <p:spPr>
          <a:xfrm>
            <a:off x="3083846" y="1915234"/>
            <a:ext cx="3129064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en-US" altLang="en-US" sz="2400" b="1" spc="-100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Sticky&amp;Stitch</a:t>
            </a:r>
            <a:r>
              <a:rPr kumimoji="1" lang="ko-KR" altLang="en-US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endParaRPr kumimoji="1" lang="ko-Kore-KR" altLang="en-US" sz="24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74C320DA-EF3E-2C1B-A700-092C8B9E98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461" b="96756" l="4334" r="89990">
                        <a14:foregroundMark x1="9173" y1="65444" x2="9655" y2="78540"/>
                        <a14:foregroundMark x1="9135" y1="64420" x2="9154" y2="64937"/>
                        <a14:foregroundMark x1="8921" y1="58615" x2="8959" y2="59661"/>
                        <a14:foregroundMark x1="6969" y1="5644" x2="8861" y2="57004"/>
                        <a14:foregroundMark x1="9655" y1="78540" x2="16016" y2="86989"/>
                        <a14:foregroundMark x1="32284" y1="88385" x2="36493" y2="88746"/>
                        <a14:foregroundMark x1="26424" y1="87882" x2="31427" y2="88311"/>
                        <a14:foregroundMark x1="16016" y1="86989" x2="21103" y2="87425"/>
                        <a14:foregroundMark x1="36493" y1="88746" x2="43436" y2="82190"/>
                        <a14:foregroundMark x1="43436" y1="82190" x2="47111" y2="65259"/>
                        <a14:foregroundMark x1="46042" y1="45095" x2="45717" y2="38966"/>
                        <a14:foregroundMark x1="46743" y1="58318" x2="46131" y2="46772"/>
                        <a14:foregroundMark x1="47111" y1="65259" x2="46804" y2="59477"/>
                        <a14:foregroundMark x1="45717" y1="38966" x2="48784" y2="28827"/>
                        <a14:foregroundMark x1="48784" y1="28827" x2="49493" y2="27644"/>
                        <a14:foregroundMark x1="21826" y1="58501" x2="21946" y2="60054"/>
                        <a14:foregroundMark x1="20965" y1="47297" x2="21666" y2="56418"/>
                        <a14:foregroundMark x1="18931" y1="20852" x2="20836" y2="45625"/>
                        <a14:foregroundMark x1="28774" y1="77395" x2="28839" y2="77560"/>
                        <a14:foregroundMark x1="28342" y1="76296" x2="28483" y2="76655"/>
                        <a14:foregroundMark x1="27723" y1="74725" x2="28079" y2="75628"/>
                        <a14:foregroundMark x1="26220" y1="70907" x2="27404" y2="73915"/>
                        <a14:foregroundMark x1="21946" y1="60054" x2="24274" y2="65966"/>
                        <a14:foregroundMark x1="49138" y1="87563" x2="39483" y2="81514"/>
                        <a14:foregroundMark x1="31042" y1="34054" x2="29752" y2="26800"/>
                        <a14:foregroundMark x1="37341" y1="69472" x2="31287" y2="35431"/>
                        <a14:foregroundMark x1="39483" y1="81514" x2="38055" y2="73484"/>
                        <a14:foregroundMark x1="26634" y1="20860" x2="24075" y2="15985"/>
                        <a14:foregroundMark x1="28207" y1="23856" x2="27340" y2="22204"/>
                        <a14:foregroundMark x1="29752" y1="26800" x2="29397" y2="26123"/>
                        <a14:foregroundMark x1="10225" y1="10763" x2="8033" y2="9936"/>
                        <a14:foregroundMark x1="15482" y1="12745" x2="10771" y2="10969"/>
                        <a14:foregroundMark x1="24075" y1="15985" x2="16760" y2="13227"/>
                        <a14:foregroundMark x1="8033" y1="9936" x2="7805" y2="9936"/>
                        <a14:foregroundMark x1="10416" y1="7638" x2="34541" y2="7334"/>
                        <a14:foregroundMark x1="34541" y1="7334" x2="43715" y2="8212"/>
                        <a14:foregroundMark x1="43715" y1="8212" x2="49620" y2="16762"/>
                        <a14:foregroundMark x1="49620" y1="16762" x2="49569" y2="53329"/>
                        <a14:foregroundMark x1="49569" y1="53329" x2="48708" y2="53227"/>
                        <a14:foregroundMark x1="38155" y1="93794" x2="27668" y2="95064"/>
                        <a14:foregroundMark x1="45938" y1="92851" x2="41975" y2="93331"/>
                        <a14:foregroundMark x1="49138" y1="92464" x2="47693" y2="92639"/>
                        <a14:foregroundMark x1="7679" y1="66904" x2="7805" y2="70429"/>
                        <a14:foregroundMark x1="6082" y1="22068" x2="7330" y2="57075"/>
                        <a14:foregroundMark x1="7805" y1="70429" x2="7603" y2="71105"/>
                        <a14:foregroundMark x1="7205" y1="93875" x2="12772" y2="89861"/>
                        <a14:foregroundMark x1="51588" y1="89586" x2="50811" y2="78033"/>
                        <a14:foregroundMark x1="51723" y1="91585" x2="51640" y2="90357"/>
                        <a14:foregroundMark x1="50811" y1="78033" x2="47542" y2="66205"/>
                        <a14:foregroundMark x1="42039" y1="61015" x2="40446" y2="59513"/>
                        <a14:foregroundMark x1="47542" y1="66205" x2="42826" y2="61758"/>
                        <a14:foregroundMark x1="40446" y1="59513" x2="26399" y2="57794"/>
                        <a14:foregroundMark x1="21412" y1="56429" x2="16042" y2="48192"/>
                        <a14:foregroundMark x1="16042" y1="48192" x2="16244" y2="47144"/>
                        <a14:foregroundMark x1="13659" y1="6489" x2="45641" y2="6759"/>
                        <a14:foregroundMark x1="45641" y1="6759" x2="46756" y2="6185"/>
                        <a14:foregroundMark x1="50000" y1="5610" x2="52154" y2="17168"/>
                        <a14:foregroundMark x1="50769" y1="46826" x2="50659" y2="49172"/>
                        <a14:foregroundMark x1="52154" y1="17168" x2="50874" y2="44561"/>
                        <a14:foregroundMark x1="5651" y1="88712" x2="6513" y2="69382"/>
                        <a14:foregroundMark x1="11708" y1="45725" x2="14521" y2="42548"/>
                        <a14:foregroundMark x1="29219" y1="14836" x2="28857" y2="21637"/>
                        <a14:foregroundMark x1="30309" y1="67083" x2="30537" y2="63603"/>
                        <a14:foregroundMark x1="53168" y1="88764" x2="52813" y2="79486"/>
                        <a14:foregroundMark x1="53244" y1="90740" x2="53169" y2="88763"/>
                        <a14:foregroundMark x1="52382" y1="49172" x2="51951" y2="21494"/>
                        <a14:foregroundMark x1="13001" y1="6185" x2="6285" y2="6489"/>
                        <a14:foregroundMark x1="5651" y1="25515" x2="4992" y2="6489"/>
                        <a14:foregroundMark x1="5423" y1="57162" x2="5423" y2="37648"/>
                        <a14:foregroundMark x1="5423" y1="58223" x2="5423" y2="58117"/>
                        <a14:foregroundMark x1="6040" y1="90513" x2="5854" y2="77763"/>
                        <a14:foregroundMark x1="12342" y1="93342" x2="8667" y2="93613"/>
                        <a14:foregroundMark x1="5220" y1="82359" x2="5220" y2="79486"/>
                        <a14:foregroundMark x1="4992" y1="95066" x2="4992" y2="95066"/>
                        <a14:foregroundMark x1="6894" y1="92977" x2="7603" y2="92464"/>
                        <a14:foregroundMark x1="52813" y1="93613" x2="49144" y2="91800"/>
                        <a14:foregroundMark x1="54105" y1="95066" x2="53903" y2="92464"/>
                        <a14:foregroundMark x1="52675" y1="57163" x2="52382" y2="17168"/>
                        <a14:foregroundMark x1="52813" y1="76005" x2="52676" y2="57303"/>
                        <a14:foregroundMark x1="53041" y1="44001" x2="52813" y2="51774"/>
                        <a14:foregroundMark x1="39838" y1="5306" x2="48479" y2="4968"/>
                        <a14:foregroundMark x1="48479" y1="4968" x2="52382" y2="5610"/>
                        <a14:foregroundMark x1="52585" y1="7063" x2="53903" y2="21494"/>
                        <a14:foregroundMark x1="53244" y1="5610" x2="54105" y2="19466"/>
                        <a14:foregroundMark x1="45236" y1="5306" x2="39838" y2="5610"/>
                        <a14:foregroundMark x1="4334" y1="4731" x2="6716" y2="7063"/>
                        <a14:foregroundMark x1="43715" y1="5035" x2="40902" y2="6185"/>
                        <a14:foregroundMark x1="39407" y1="5610" x2="45033" y2="5035"/>
                        <a14:foregroundMark x1="40699" y1="4731" x2="42854" y2="5035"/>
                        <a14:foregroundMark x1="43943" y1="5035" x2="38976" y2="5914"/>
                        <a14:foregroundMark x1="12383" y1="16977" x2="14521" y2="30720"/>
                        <a14:foregroundMark x1="50228" y1="94491" x2="42651" y2="94491"/>
                        <a14:foregroundMark x1="53472" y1="60562" x2="53472" y2="50896"/>
                        <a14:foregroundMark x1="53472" y1="81514" x2="53472" y2="60697"/>
                        <a14:foregroundMark x1="52623" y1="56940" x2="52585" y2="53802"/>
                        <a14:foregroundMark x1="52813" y1="72829" x2="52624" y2="57082"/>
                        <a14:foregroundMark x1="53244" y1="5610" x2="50659" y2="7334"/>
                        <a14:foregroundMark x1="44146" y1="5035" x2="41561" y2="5306"/>
                        <a14:foregroundMark x1="43512" y1="4461" x2="43715" y2="4731"/>
                        <a14:foregroundMark x1="53675" y1="4461" x2="53244" y2="7638"/>
                        <a14:foregroundMark x1="22276" y1="94153" x2="12164" y2="93917"/>
                        <a14:foregroundMark x1="53778" y1="62004" x2="54131" y2="70564"/>
                        <a14:foregroundMark x1="53421" y1="53329" x2="53772" y2="61840"/>
                        <a14:foregroundMark x1="54227" y1="63918" x2="54308" y2="65123"/>
                        <a14:foregroundMark x1="53421" y1="51909" x2="54214" y2="63728"/>
                        <a14:foregroundMark x1="53421" y1="52383" x2="54131" y2="59480"/>
                        <a14:foregroundMark x1="54131" y1="53092" x2="54131" y2="60392"/>
                        <a14:foregroundMark x1="53953" y1="62749" x2="53953" y2="70091"/>
                        <a14:foregroundMark x1="53953" y1="57824" x2="53953" y2="62613"/>
                        <a14:foregroundMark x1="54040" y1="63118" x2="53776" y2="85198"/>
                        <a14:foregroundMark x1="54131" y1="55458" x2="54041" y2="62989"/>
                        <a14:foregroundMark x1="10669" y1="65799" x2="14673" y2="60189"/>
                        <a14:foregroundMark x1="14673" y1="60189" x2="15966" y2="60054"/>
                        <a14:foregroundMark x1="11328" y1="63298" x2="11328" y2="63298"/>
                        <a14:foregroundMark x1="13533" y1="60358" x2="13533" y2="60358"/>
                        <a14:foregroundMark x1="13330" y1="60662" x2="13330" y2="60662"/>
                        <a14:foregroundMark x1="16726" y1="59040" x2="16726" y2="59040"/>
                        <a14:foregroundMark x1="17511" y1="81953" x2="17511" y2="81953"/>
                        <a14:foregroundMark x1="18829" y1="85772" x2="18829" y2="85772"/>
                        <a14:foregroundMark x1="19057" y1="85941" x2="19057" y2="85941"/>
                        <a14:backgroundMark x1="12570" y1="97364" x2="19057" y2="97938"/>
                        <a14:backgroundMark x1="13659" y1="96789" x2="21211" y2="97094"/>
                        <a14:backgroundMark x1="15813" y1="97094" x2="21870" y2="97094"/>
                        <a14:backgroundMark x1="16042" y1="96789" x2="24024" y2="96789"/>
                        <a14:backgroundMark x1="16422" y1="96756" x2="24734" y2="96992"/>
                        <a14:backgroundMark x1="17663" y1="96283" x2="22098" y2="96519"/>
                        <a14:backgroundMark x1="22453" y1="96283" x2="27750" y2="96283"/>
                        <a14:backgroundMark x1="20679" y1="95809" x2="20679" y2="95809"/>
                        <a14:backgroundMark x1="19970" y1="96283" x2="25266" y2="96519"/>
                        <a14:backgroundMark x1="22985" y1="96283" x2="20324" y2="96283"/>
                        <a14:backgroundMark x1="25089" y1="95809" x2="21921" y2="95809"/>
                        <a14:backgroundMark x1="26685" y1="96046" x2="20679" y2="96046"/>
                        <a14:backgroundMark x1="27927" y1="95573" x2="22276" y2="96283"/>
                        <a14:backgroundMark x1="10922" y1="15918" x2="31906" y2="23251"/>
                        <a14:backgroundMark x1="31906" y1="23251" x2="25976" y2="22710"/>
                        <a14:backgroundMark x1="25976" y1="22710" x2="43284" y2="36668"/>
                        <a14:backgroundMark x1="43284" y1="36668" x2="45210" y2="40149"/>
                        <a14:backgroundMark x1="9909" y1="49375" x2="30968" y2="63805"/>
                        <a14:backgroundMark x1="30968" y1="63805" x2="33376" y2="72254"/>
                        <a14:backgroundMark x1="33376" y1="72254" x2="28915" y2="78878"/>
                        <a14:backgroundMark x1="28915" y1="78878" x2="32032" y2="88746"/>
                        <a14:backgroundMark x1="32032" y1="88746" x2="38875" y2="93680"/>
                        <a14:backgroundMark x1="38875" y1="93680" x2="44729" y2="93951"/>
                        <a14:backgroundMark x1="44729" y1="93951" x2="53092" y2="89118"/>
                        <a14:backgroundMark x1="53092" y1="89118" x2="56386" y2="81108"/>
                        <a14:backgroundMark x1="56386" y1="81108" x2="56158" y2="72085"/>
                        <a14:backgroundMark x1="56158" y1="72085" x2="51039" y2="50253"/>
                        <a14:backgroundMark x1="51039" y1="50253" x2="49772" y2="23690"/>
                        <a14:backgroundMark x1="49772" y1="23690" x2="47339" y2="15005"/>
                        <a14:backgroundMark x1="47339" y1="15005" x2="30715" y2="11659"/>
                        <a14:backgroundMark x1="30715" y1="11659" x2="17739" y2="12099"/>
                        <a14:backgroundMark x1="17739" y1="12099" x2="12190" y2="15140"/>
                        <a14:backgroundMark x1="12190" y1="15140" x2="12164" y2="15377"/>
                        <a14:backgroundMark x1="10314" y1="10747" x2="12392" y2="31767"/>
                        <a14:backgroundMark x1="12392" y1="31767" x2="15585" y2="40182"/>
                        <a14:backgroundMark x1="15585" y1="40182" x2="22681" y2="48564"/>
                        <a14:backgroundMark x1="22681" y1="48564" x2="31576" y2="53903"/>
                        <a14:backgroundMark x1="31576" y1="53903" x2="32362" y2="53734"/>
                        <a14:backgroundMark x1="20324" y1="27881" x2="43284" y2="42413"/>
                        <a14:backgroundMark x1="43284" y1="42413" x2="48099" y2="48462"/>
                        <a14:backgroundMark x1="48099" y1="48462" x2="47998" y2="58195"/>
                        <a14:backgroundMark x1="47998" y1="58195" x2="40395" y2="62555"/>
                        <a14:backgroundMark x1="40395" y1="62555" x2="37126" y2="71342"/>
                        <a14:backgroundMark x1="37126" y1="71342" x2="37050" y2="84758"/>
                        <a14:backgroundMark x1="18474" y1="80973" x2="38115" y2="73336"/>
                        <a14:backgroundMark x1="38115" y1="73336" x2="37658" y2="73336"/>
                        <a14:backgroundMark x1="20527" y1="80128" x2="34237" y2="72693"/>
                        <a14:backgroundMark x1="34237" y1="72693" x2="36239" y2="69517"/>
                        <a14:backgroundMark x1="23999" y1="75228" x2="39914" y2="71173"/>
                        <a14:backgroundMark x1="3776" y1="63535" x2="8768" y2="57824"/>
                        <a14:backgroundMark x1="8768" y1="57824" x2="13381" y2="55120"/>
                        <a14:backgroundMark x1="6640" y1="66543" x2="11125" y2="60020"/>
                        <a14:backgroundMark x1="5220" y1="92126" x2="8692" y2="97296"/>
                        <a14:backgroundMark x1="21338" y1="86955" x2="26102" y2="91585"/>
                        <a14:backgroundMark x1="26102" y1="91585" x2="23365" y2="94289"/>
                        <a14:backgroundMark x1="20375" y1="86381" x2="25545" y2="87699"/>
                        <a14:backgroundMark x1="19919" y1="86212" x2="26102" y2="88442"/>
                        <a14:backgroundMark x1="5601" y1="68300" x2="5651" y2="60020"/>
                        <a14:backgroundMark x1="5651" y1="60020" x2="4612" y2="58601"/>
                        <a14:backgroundMark x1="7704" y1="62555" x2="10238" y2="57148"/>
                        <a14:backgroundMark x1="9782" y1="58297" x2="7907" y2="58162"/>
                        <a14:backgroundMark x1="2179" y1="59175" x2="20476" y2="56404"/>
                        <a14:backgroundMark x1="20476" y1="56404" x2="24227" y2="56844"/>
                        <a14:backgroundMark x1="9909" y1="62555" x2="5727" y2="68233"/>
                        <a14:backgroundMark x1="5727" y1="68233" x2="4181" y2="86516"/>
                        <a14:backgroundMark x1="4181" y1="86516" x2="6792" y2="94052"/>
                        <a14:backgroundMark x1="6792" y1="94052" x2="20603" y2="95302"/>
                        <a14:backgroundMark x1="20603" y1="95302" x2="22453" y2="94897"/>
                        <a14:backgroundMark x1="7146" y1="66982" x2="9250" y2="65225"/>
                        <a14:backgroundMark x1="5930" y1="62994" x2="8262" y2="62285"/>
                        <a14:backgroundMark x1="3624" y1="57722" x2="22783" y2="56844"/>
                        <a14:backgroundMark x1="22783" y1="56844" x2="26001" y2="71984"/>
                        <a14:backgroundMark x1="20046" y1="58466" x2="25722" y2="57148"/>
                        <a14:backgroundMark x1="25722" y1="57148" x2="26330" y2="59040"/>
                        <a14:backgroundMark x1="23898" y1="57587" x2="26761" y2="58601"/>
                        <a14:backgroundMark x1="8870" y1="60324" x2="5220" y2="59006"/>
                        <a14:backgroundMark x1="10061" y1="60189" x2="6766" y2="65191"/>
                        <a14:backgroundMark x1="9630" y1="60054" x2="5778" y2="60764"/>
                        <a14:backgroundMark x1="8540" y1="60764" x2="9529" y2="59311"/>
                        <a14:backgroundMark x1="4891" y1="60933" x2="4891" y2="60933"/>
                        <a14:backgroundMark x1="7425" y1="62555" x2="7425" y2="58567"/>
                        <a14:backgroundMark x1="5119" y1="61947" x2="5677" y2="60629"/>
                        <a14:backgroundMark x1="5347" y1="93849" x2="6437" y2="91788"/>
                      </a14:backgroundRemoval>
                    </a14:imgEffect>
                  </a14:imgLayer>
                </a14:imgProps>
              </a:ext>
            </a:extLst>
          </a:blip>
          <a:srcRect l="4913" t="58130" r="74499" b="5866"/>
          <a:stretch>
            <a:fillRect/>
          </a:stretch>
        </p:blipFill>
        <p:spPr>
          <a:xfrm>
            <a:off x="3160576" y="2745464"/>
            <a:ext cx="1708347" cy="224028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AF0AC4BA-A79A-4203-FCBA-12903E7D19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461" b="96756" l="4334" r="89990">
                        <a14:foregroundMark x1="6969" y1="5644" x2="9655" y2="78540"/>
                        <a14:foregroundMark x1="9655" y1="78540" x2="16016" y2="86989"/>
                        <a14:foregroundMark x1="16016" y1="86989" x2="36493" y2="88746"/>
                        <a14:foregroundMark x1="36493" y1="88746" x2="43436" y2="82190"/>
                        <a14:foregroundMark x1="43436" y1="82190" x2="47111" y2="65259"/>
                        <a14:foregroundMark x1="47111" y1="65259" x2="45717" y2="38966"/>
                        <a14:foregroundMark x1="45717" y1="38966" x2="48784" y2="28827"/>
                        <a14:foregroundMark x1="48784" y1="28827" x2="49493" y2="27644"/>
                        <a14:foregroundMark x1="21752" y1="57529" x2="21946" y2="60054"/>
                        <a14:foregroundMark x1="21474" y1="53921" x2="21677" y2="56554"/>
                        <a14:foregroundMark x1="20250" y1="38006" x2="21136" y2="49523"/>
                        <a14:foregroundMark x1="20120" y1="36311" x2="20181" y2="37102"/>
                        <a14:foregroundMark x1="19672" y1="30490" x2="20061" y2="35548"/>
                        <a14:foregroundMark x1="18931" y1="20852" x2="19606" y2="29624"/>
                        <a14:foregroundMark x1="21946" y1="60054" x2="28839" y2="77560"/>
                        <a14:foregroundMark x1="49138" y1="87563" x2="39483" y2="81514"/>
                        <a14:foregroundMark x1="31179" y1="34823" x2="29752" y2="26800"/>
                        <a14:foregroundMark x1="35016" y1="56396" x2="31341" y2="35732"/>
                        <a14:foregroundMark x1="39483" y1="81514" x2="35113" y2="56940"/>
                        <a14:foregroundMark x1="29752" y1="26800" x2="24075" y2="15985"/>
                        <a14:foregroundMark x1="24075" y1="15985" x2="8033" y2="9936"/>
                        <a14:foregroundMark x1="8033" y1="9936" x2="7805" y2="9936"/>
                        <a14:foregroundMark x1="10416" y1="7638" x2="34541" y2="7334"/>
                        <a14:foregroundMark x1="34541" y1="7334" x2="43715" y2="8212"/>
                        <a14:foregroundMark x1="43715" y1="8212" x2="49620" y2="16762"/>
                        <a14:foregroundMark x1="49620" y1="16762" x2="49569" y2="53329"/>
                        <a14:foregroundMark x1="49569" y1="53329" x2="48708" y2="53227"/>
                        <a14:foregroundMark x1="49138" y1="92464" x2="27668" y2="95064"/>
                        <a14:foregroundMark x1="6082" y1="22068" x2="7805" y2="70429"/>
                        <a14:foregroundMark x1="7805" y1="70429" x2="7603" y2="71105"/>
                        <a14:foregroundMark x1="7146" y1="93917" x2="12772" y2="89861"/>
                        <a14:foregroundMark x1="51723" y1="91585" x2="50811" y2="78033"/>
                        <a14:foregroundMark x1="50811" y1="78033" x2="47542" y2="66205"/>
                        <a14:foregroundMark x1="47542" y1="66205" x2="40446" y2="59513"/>
                        <a14:foregroundMark x1="40446" y1="59513" x2="24512" y2="57563"/>
                        <a14:foregroundMark x1="17053" y1="49744" x2="16916" y2="49533"/>
                        <a14:foregroundMark x1="21491" y1="56552" x2="19247" y2="53109"/>
                        <a14:foregroundMark x1="13659" y1="6489" x2="45641" y2="6759"/>
                        <a14:foregroundMark x1="45641" y1="6759" x2="46756" y2="6185"/>
                        <a14:foregroundMark x1="50000" y1="5610" x2="52154" y2="17168"/>
                        <a14:foregroundMark x1="52154" y1="17168" x2="50659" y2="49172"/>
                        <a14:foregroundMark x1="5651" y1="88712" x2="6513" y2="69382"/>
                        <a14:foregroundMark x1="14012" y1="43123" x2="14521" y2="42548"/>
                        <a14:foregroundMark x1="11708" y1="45725" x2="12785" y2="44509"/>
                        <a14:foregroundMark x1="29219" y1="14836" x2="28789" y2="22913"/>
                        <a14:foregroundMark x1="30309" y1="67083" x2="30537" y2="63603"/>
                        <a14:foregroundMark x1="53244" y1="90740" x2="52813" y2="79486"/>
                        <a14:foregroundMark x1="52382" y1="49172" x2="51951" y2="21494"/>
                        <a14:foregroundMark x1="13001" y1="6185" x2="6285" y2="6489"/>
                        <a14:foregroundMark x1="5651" y1="25515" x2="4992" y2="6489"/>
                        <a14:foregroundMark x1="5423" y1="61304" x2="5423" y2="37648"/>
                        <a14:foregroundMark x1="6082" y1="93342" x2="5854" y2="77763"/>
                        <a14:foregroundMark x1="12342" y1="93342" x2="8667" y2="93613"/>
                        <a14:foregroundMark x1="5220" y1="82359" x2="5220" y2="79486"/>
                        <a14:foregroundMark x1="4992" y1="95066" x2="4992" y2="95066"/>
                        <a14:foregroundMark x1="5220" y1="94187" x2="7603" y2="92464"/>
                        <a14:foregroundMark x1="9098" y1="94187" x2="12772" y2="94187"/>
                        <a14:foregroundMark x1="52813" y1="93613" x2="48708" y2="91585"/>
                        <a14:foregroundMark x1="54105" y1="95066" x2="53903" y2="92464"/>
                        <a14:foregroundMark x1="52813" y1="76005" x2="52382" y2="17168"/>
                        <a14:foregroundMark x1="53041" y1="44001" x2="52813" y2="51774"/>
                        <a14:foregroundMark x1="39838" y1="5306" x2="48479" y2="4968"/>
                        <a14:foregroundMark x1="48479" y1="4968" x2="52382" y2="5610"/>
                        <a14:foregroundMark x1="52585" y1="7063" x2="53903" y2="21494"/>
                        <a14:foregroundMark x1="53244" y1="5610" x2="54105" y2="19466"/>
                        <a14:foregroundMark x1="45236" y1="5306" x2="39838" y2="5610"/>
                        <a14:foregroundMark x1="4334" y1="4731" x2="6716" y2="7063"/>
                        <a14:foregroundMark x1="43715" y1="5035" x2="40902" y2="6185"/>
                        <a14:foregroundMark x1="39407" y1="5610" x2="45033" y2="5035"/>
                        <a14:foregroundMark x1="40699" y1="4731" x2="42854" y2="5035"/>
                        <a14:foregroundMark x1="43943" y1="5035" x2="38976" y2="5914"/>
                        <a14:foregroundMark x1="12139" y1="15411" x2="14521" y2="30720"/>
                        <a14:foregroundMark x1="50228" y1="94491" x2="42651" y2="94491"/>
                        <a14:foregroundMark x1="53472" y1="81514" x2="53472" y2="50896"/>
                        <a14:foregroundMark x1="52813" y1="72829" x2="52585" y2="53802"/>
                        <a14:foregroundMark x1="53244" y1="5610" x2="50659" y2="7334"/>
                        <a14:foregroundMark x1="44146" y1="5035" x2="41561" y2="5306"/>
                        <a14:foregroundMark x1="43512" y1="4461" x2="43715" y2="4731"/>
                        <a14:foregroundMark x1="53675" y1="4461" x2="53244" y2="7638"/>
                        <a14:foregroundMark x1="22276" y1="94153" x2="12164" y2="93917"/>
                        <a14:foregroundMark x1="53421" y1="53329" x2="54131" y2="70564"/>
                        <a14:foregroundMark x1="53421" y1="51909" x2="54308" y2="65123"/>
                        <a14:foregroundMark x1="53421" y1="52383" x2="54131" y2="59480"/>
                        <a14:foregroundMark x1="54131" y1="53092" x2="54131" y2="60392"/>
                        <a14:foregroundMark x1="53953" y1="57824" x2="53953" y2="70091"/>
                        <a14:foregroundMark x1="54131" y1="55458" x2="53776" y2="85198"/>
                        <a14:foregroundMark x1="16067" y1="42413" x2="21870" y2="43292"/>
                        <a14:foregroundMark x1="21870" y1="43292" x2="27243" y2="46266"/>
                        <a14:foregroundMark x1="27243" y1="46266" x2="28307" y2="44474"/>
                        <a14:foregroundMark x1="29625" y1="51098" x2="24886" y2="46536"/>
                        <a14:foregroundMark x1="24886" y1="46536" x2="24886" y2="46536"/>
                        <a14:foregroundMark x1="30740" y1="48733" x2="29752" y2="52112"/>
                        <a14:foregroundMark x1="29295" y1="44610" x2="26660" y2="45353"/>
                        <a14:backgroundMark x1="12570" y1="97364" x2="19057" y2="97938"/>
                        <a14:backgroundMark x1="13659" y1="96789" x2="21211" y2="97094"/>
                        <a14:backgroundMark x1="15813" y1="97094" x2="21870" y2="97094"/>
                        <a14:backgroundMark x1="16042" y1="96789" x2="24024" y2="96789"/>
                        <a14:backgroundMark x1="16422" y1="96756" x2="24734" y2="96992"/>
                        <a14:backgroundMark x1="17663" y1="96283" x2="22098" y2="96519"/>
                        <a14:backgroundMark x1="22453" y1="96283" x2="27750" y2="96283"/>
                        <a14:backgroundMark x1="20679" y1="95809" x2="20679" y2="95809"/>
                        <a14:backgroundMark x1="19970" y1="96283" x2="25266" y2="96519"/>
                        <a14:backgroundMark x1="22985" y1="96283" x2="20324" y2="96283"/>
                        <a14:backgroundMark x1="25089" y1="95809" x2="21921" y2="95809"/>
                        <a14:backgroundMark x1="26685" y1="96046" x2="20679" y2="96046"/>
                        <a14:backgroundMark x1="27927" y1="95573" x2="22276" y2="96283"/>
                        <a14:backgroundMark x1="16726" y1="56979" x2="27547" y2="57114"/>
                        <a14:backgroundMark x1="27547" y1="57114" x2="34972" y2="56877"/>
                        <a14:backgroundMark x1="34972" y1="56877" x2="42752" y2="44914"/>
                        <a14:backgroundMark x1="42752" y1="44914" x2="38115" y2="38358"/>
                        <a14:backgroundMark x1="38115" y1="38358" x2="16903" y2="28827"/>
                        <a14:backgroundMark x1="16903" y1="28827" x2="10035" y2="58195"/>
                        <a14:backgroundMark x1="10035" y1="58195" x2="12114" y2="59040"/>
                        <a14:backgroundMark x1="14546" y1="47719" x2="26989" y2="54174"/>
                        <a14:backgroundMark x1="26989" y1="54174" x2="33046" y2="53633"/>
                        <a14:backgroundMark x1="33046" y1="53633" x2="32286" y2="44306"/>
                        <a14:backgroundMark x1="32286" y1="44306" x2="27952" y2="37817"/>
                        <a14:backgroundMark x1="27952" y1="37817" x2="17511" y2="35215"/>
                        <a14:backgroundMark x1="18500" y1="37851" x2="21820" y2="37276"/>
                        <a14:backgroundMark x1="20476" y1="37141" x2="19716" y2="33457"/>
                        <a14:backgroundMark x1="19944" y1="38459" x2="19057" y2="32443"/>
                        <a14:backgroundMark x1="20933" y1="49916" x2="16523" y2="56100"/>
                        <a14:backgroundMark x1="16523" y1="56100" x2="15966" y2="46401"/>
                        <a14:backgroundMark x1="30968" y1="41298" x2="31298" y2="37344"/>
                        <a14:backgroundMark x1="21946" y1="50118" x2="16168" y2="50253"/>
                        <a14:backgroundMark x1="16168" y1="50253" x2="23822" y2="54681"/>
                        <a14:backgroundMark x1="15661" y1="47043" x2="20958" y2="50017"/>
                        <a14:backgroundMark x1="20958" y1="50017" x2="21946" y2="52754"/>
                        <a14:backgroundMark x1="31424" y1="42176" x2="31956" y2="37783"/>
                      </a14:backgroundRemoval>
                    </a14:imgEffect>
                  </a14:imgLayer>
                </a14:imgProps>
              </a:ext>
            </a:extLst>
          </a:blip>
          <a:srcRect l="14695" t="37428" r="67895" b="46104"/>
          <a:stretch>
            <a:fillRect/>
          </a:stretch>
        </p:blipFill>
        <p:spPr>
          <a:xfrm rot="20845167">
            <a:off x="1053821" y="2718026"/>
            <a:ext cx="1832519" cy="1299739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545193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4FB0A-03C5-252C-A678-D1847AD9F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A5D35E7-442B-7FD1-948D-BC2EE348E7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9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6F1F91-EAFF-DBB4-3572-C3BD5ADBEDDB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Sticky&amp;Stitch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(p.84,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p.5)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CF4F6A9-F639-2793-DEDA-5FBB9EAF714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2BBA9A-0837-AC19-97B7-DF4EA3D7A37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CF307D88-7944-D4B1-FE5E-F9D7F4DB0B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461" b="96756" l="4334" r="89990">
                        <a14:foregroundMark x1="6969" y1="5644" x2="9655" y2="78540"/>
                        <a14:foregroundMark x1="9655" y1="78540" x2="16016" y2="86989"/>
                        <a14:foregroundMark x1="16016" y1="86989" x2="36493" y2="88746"/>
                        <a14:foregroundMark x1="36493" y1="88746" x2="43436" y2="82190"/>
                        <a14:foregroundMark x1="43436" y1="82190" x2="47111" y2="65259"/>
                        <a14:foregroundMark x1="47111" y1="65259" x2="45717" y2="38966"/>
                        <a14:foregroundMark x1="45717" y1="38966" x2="48784" y2="28827"/>
                        <a14:foregroundMark x1="48784" y1="28827" x2="49493" y2="27644"/>
                        <a14:foregroundMark x1="18931" y1="20852" x2="21946" y2="60054"/>
                        <a14:foregroundMark x1="21946" y1="60054" x2="28839" y2="77560"/>
                        <a14:foregroundMark x1="49138" y1="87563" x2="39483" y2="81514"/>
                        <a14:foregroundMark x1="39483" y1="81514" x2="29752" y2="26800"/>
                        <a14:foregroundMark x1="29752" y1="26800" x2="24075" y2="15985"/>
                        <a14:foregroundMark x1="24075" y1="15985" x2="8033" y2="9936"/>
                        <a14:foregroundMark x1="8033" y1="9936" x2="7805" y2="9936"/>
                        <a14:foregroundMark x1="10416" y1="7638" x2="34541" y2="7334"/>
                        <a14:foregroundMark x1="34541" y1="7334" x2="43715" y2="8212"/>
                        <a14:foregroundMark x1="43715" y1="8212" x2="49620" y2="16762"/>
                        <a14:foregroundMark x1="49620" y1="16762" x2="49569" y2="53329"/>
                        <a14:foregroundMark x1="49569" y1="53329" x2="48708" y2="53227"/>
                        <a14:foregroundMark x1="49138" y1="92464" x2="27668" y2="95064"/>
                        <a14:foregroundMark x1="6082" y1="22068" x2="7805" y2="70429"/>
                        <a14:foregroundMark x1="7805" y1="70429" x2="7603" y2="71105"/>
                        <a14:foregroundMark x1="7146" y1="93917" x2="12772" y2="89861"/>
                        <a14:foregroundMark x1="51723" y1="91585" x2="50811" y2="78033"/>
                        <a14:foregroundMark x1="50811" y1="78033" x2="47542" y2="66205"/>
                        <a14:foregroundMark x1="47542" y1="66205" x2="40446" y2="59513"/>
                        <a14:foregroundMark x1="40446" y1="59513" x2="21946" y2="57249"/>
                        <a14:foregroundMark x1="21946" y1="57249" x2="16042" y2="48192"/>
                        <a14:foregroundMark x1="16042" y1="48192" x2="16244" y2="47144"/>
                        <a14:foregroundMark x1="13659" y1="6489" x2="45641" y2="6759"/>
                        <a14:foregroundMark x1="45641" y1="6759" x2="46756" y2="6185"/>
                        <a14:foregroundMark x1="50000" y1="5610" x2="52154" y2="17168"/>
                        <a14:foregroundMark x1="52154" y1="17168" x2="50659" y2="49172"/>
                        <a14:foregroundMark x1="5651" y1="88712" x2="6513" y2="69382"/>
                        <a14:foregroundMark x1="11708" y1="45725" x2="14521" y2="42548"/>
                        <a14:foregroundMark x1="29219" y1="14836" x2="28789" y2="22913"/>
                        <a14:foregroundMark x1="30309" y1="67083" x2="30537" y2="63603"/>
                        <a14:foregroundMark x1="53244" y1="90740" x2="52813" y2="79486"/>
                        <a14:foregroundMark x1="52382" y1="49172" x2="51951" y2="21494"/>
                        <a14:foregroundMark x1="13001" y1="6185" x2="6285" y2="6489"/>
                        <a14:foregroundMark x1="5651" y1="25515" x2="4992" y2="6489"/>
                        <a14:foregroundMark x1="5423" y1="61304" x2="5423" y2="37648"/>
                        <a14:foregroundMark x1="6082" y1="93342" x2="5854" y2="77763"/>
                        <a14:foregroundMark x1="12342" y1="93342" x2="8667" y2="93613"/>
                        <a14:foregroundMark x1="5220" y1="82359" x2="5220" y2="79486"/>
                        <a14:foregroundMark x1="4992" y1="95066" x2="4992" y2="95066"/>
                        <a14:foregroundMark x1="5220" y1="94187" x2="7603" y2="92464"/>
                        <a14:foregroundMark x1="9098" y1="94187" x2="12772" y2="94187"/>
                        <a14:foregroundMark x1="52813" y1="93613" x2="48708" y2="91585"/>
                        <a14:foregroundMark x1="54105" y1="95066" x2="53903" y2="92464"/>
                        <a14:foregroundMark x1="52813" y1="76005" x2="52382" y2="17168"/>
                        <a14:foregroundMark x1="53041" y1="44001" x2="52813" y2="51774"/>
                        <a14:foregroundMark x1="39838" y1="5306" x2="48479" y2="4968"/>
                        <a14:foregroundMark x1="48479" y1="4968" x2="52382" y2="5610"/>
                        <a14:foregroundMark x1="52585" y1="7063" x2="53903" y2="21494"/>
                        <a14:foregroundMark x1="53244" y1="5610" x2="54105" y2="19466"/>
                        <a14:foregroundMark x1="45236" y1="5306" x2="39838" y2="5610"/>
                        <a14:foregroundMark x1="4334" y1="4731" x2="6716" y2="7063"/>
                        <a14:foregroundMark x1="43715" y1="5035" x2="40902" y2="6185"/>
                        <a14:foregroundMark x1="39407" y1="5610" x2="45033" y2="5035"/>
                        <a14:foregroundMark x1="40699" y1="4731" x2="42854" y2="5035"/>
                        <a14:foregroundMark x1="43943" y1="5035" x2="38976" y2="5914"/>
                        <a14:foregroundMark x1="12139" y1="15411" x2="14521" y2="30720"/>
                        <a14:foregroundMark x1="50228" y1="94491" x2="42651" y2="94491"/>
                        <a14:foregroundMark x1="53472" y1="81514" x2="53472" y2="50896"/>
                        <a14:foregroundMark x1="52813" y1="72829" x2="52585" y2="53802"/>
                        <a14:foregroundMark x1="53244" y1="5610" x2="50659" y2="7334"/>
                        <a14:foregroundMark x1="44146" y1="5035" x2="41561" y2="5306"/>
                        <a14:foregroundMark x1="43512" y1="4461" x2="43715" y2="4731"/>
                        <a14:foregroundMark x1="53675" y1="4461" x2="53244" y2="7638"/>
                        <a14:foregroundMark x1="22276" y1="94153" x2="12164" y2="93917"/>
                        <a14:foregroundMark x1="53421" y1="53329" x2="54131" y2="70564"/>
                        <a14:foregroundMark x1="53421" y1="51909" x2="54308" y2="65123"/>
                        <a14:foregroundMark x1="53421" y1="52383" x2="54131" y2="59480"/>
                        <a14:foregroundMark x1="54131" y1="53092" x2="54131" y2="60392"/>
                        <a14:foregroundMark x1="53953" y1="57824" x2="53953" y2="70091"/>
                        <a14:foregroundMark x1="54131" y1="55458" x2="53776" y2="85198"/>
                        <a14:backgroundMark x1="12570" y1="97364" x2="19057" y2="97938"/>
                        <a14:backgroundMark x1="13659" y1="96789" x2="21211" y2="97094"/>
                        <a14:backgroundMark x1="15813" y1="97094" x2="21870" y2="97094"/>
                        <a14:backgroundMark x1="16042" y1="96789" x2="24024" y2="96789"/>
                        <a14:backgroundMark x1="16422" y1="96756" x2="24734" y2="96992"/>
                        <a14:backgroundMark x1="17663" y1="96283" x2="22098" y2="96519"/>
                        <a14:backgroundMark x1="22453" y1="96283" x2="27750" y2="96283"/>
                        <a14:backgroundMark x1="20679" y1="95809" x2="20679" y2="95809"/>
                        <a14:backgroundMark x1="19970" y1="96283" x2="25266" y2="96519"/>
                        <a14:backgroundMark x1="22985" y1="96283" x2="20324" y2="96283"/>
                        <a14:backgroundMark x1="25089" y1="95809" x2="21921" y2="95809"/>
                        <a14:backgroundMark x1="26685" y1="96046" x2="20679" y2="96046"/>
                        <a14:backgroundMark x1="27927" y1="95573" x2="22276" y2="96283"/>
                      </a14:backgroundRemoval>
                    </a14:imgEffect>
                  </a14:imgLayer>
                </a14:imgProps>
              </a:ext>
            </a:extLst>
          </a:blip>
          <a:srcRect l="2438" r="42151"/>
          <a:stretch>
            <a:fillRect/>
          </a:stretch>
        </p:blipFill>
        <p:spPr>
          <a:xfrm>
            <a:off x="2700250" y="1796568"/>
            <a:ext cx="3252356" cy="44013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0A66CE19-43E8-6A09-6B2F-F50953A3C3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42" b="96925" l="56412" r="99975">
                        <a14:foregroundMark x1="59985" y1="14769" x2="79270" y2="22406"/>
                        <a14:foregroundMark x1="79270" y1="22406" x2="86391" y2="27847"/>
                        <a14:foregroundMark x1="86391" y1="27847" x2="89027" y2="38662"/>
                        <a14:foregroundMark x1="89027" y1="38662" x2="87988" y2="50422"/>
                        <a14:foregroundMark x1="87988" y1="50422" x2="82311" y2="65867"/>
                        <a14:foregroundMark x1="59554" y1="16424" x2="63609" y2="29368"/>
                        <a14:foregroundMark x1="63609" y1="29368" x2="85808" y2="21494"/>
                        <a14:foregroundMark x1="85808" y1="21494" x2="91384" y2="30348"/>
                        <a14:foregroundMark x1="91384" y1="30348" x2="94932" y2="70057"/>
                        <a14:foregroundMark x1="96199" y1="44508" x2="99468" y2="56404"/>
                        <a14:foregroundMark x1="99468" y1="56404" x2="97086" y2="66914"/>
                        <a14:foregroundMark x1="97086" y1="66914" x2="83300" y2="67827"/>
                        <a14:foregroundMark x1="83300" y1="67827" x2="79726" y2="78878"/>
                        <a14:foregroundMark x1="79726" y1="78878" x2="71110" y2="79453"/>
                        <a14:foregroundMark x1="71110" y1="79453" x2="70603" y2="65799"/>
                        <a14:foregroundMark x1="70603" y1="65799" x2="73239" y2="57722"/>
                        <a14:foregroundMark x1="84820" y1="93647" x2="74227" y2="92971"/>
                        <a14:foregroundMark x1="74227" y1="92971" x2="72909" y2="80466"/>
                        <a14:foregroundMark x1="72909" y1="80466" x2="84237" y2="59446"/>
                        <a14:foregroundMark x1="84237" y1="59446" x2="94298" y2="31599"/>
                        <a14:foregroundMark x1="88191" y1="8314" x2="59605" y2="12775"/>
                        <a14:foregroundMark x1="59605" y1="12775" x2="64420" y2="43968"/>
                        <a14:foregroundMark x1="59351" y1="21494" x2="56412" y2="14464"/>
                        <a14:foregroundMark x1="58515" y1="13349" x2="77750" y2="9429"/>
                        <a14:foregroundMark x1="77750" y1="9429" x2="86087" y2="9699"/>
                        <a14:foregroundMark x1="86087" y1="9699" x2="90725" y2="13619"/>
                        <a14:foregroundMark x1="97669" y1="45624" x2="99975" y2="57148"/>
                        <a14:foregroundMark x1="99975" y1="57148" x2="99442" y2="71477"/>
                        <a14:foregroundMark x1="99442" y1="71477" x2="91992" y2="75972"/>
                        <a14:foregroundMark x1="91992" y1="75972" x2="81627" y2="77188"/>
                        <a14:foregroundMark x1="81627" y1="77188" x2="77674" y2="81852"/>
                        <a14:foregroundMark x1="84820" y1="94762" x2="85682" y2="83373"/>
                        <a14:foregroundMark x1="85682" y1="83373" x2="87557" y2="79317"/>
                        <a14:foregroundMark x1="77471" y1="83812" x2="72605" y2="83271"/>
                        <a14:foregroundMark x1="86087" y1="97026" x2="87988" y2="82967"/>
                        <a14:foregroundMark x1="90928" y1="76512" x2="99975" y2="77357"/>
                        <a14:foregroundMark x1="87354" y1="96452" x2="88824" y2="88577"/>
                        <a14:foregroundMark x1="90294" y1="8854" x2="64420" y2="9970"/>
                        <a14:foregroundMark x1="64420" y1="9970" x2="64420" y2="9970"/>
                        <a14:foregroundMark x1="91156" y1="9125" x2="88191" y2="10274"/>
                        <a14:foregroundMark x1="91156" y1="8009" x2="86721" y2="8854"/>
                        <a14:foregroundMark x1="91992" y1="77628" x2="99392" y2="82122"/>
                        <a14:foregroundMark x1="99392" y1="82122" x2="99569" y2="82122"/>
                        <a14:foregroundMark x1="84009" y1="6522" x2="64673" y2="11321"/>
                        <a14:foregroundMark x1="83730" y1="5373" x2="67841" y2="9598"/>
                        <a14:foregroundMark x1="84288" y1="4022" x2="85732" y2="11119"/>
                        <a14:foregroundMark x1="85150" y1="3447" x2="86163" y2="11321"/>
                        <a14:foregroundMark x1="68272" y1="8449" x2="75063" y2="6725"/>
                        <a14:foregroundMark x1="85302" y1="3616" x2="86467" y2="9023"/>
                        <a14:foregroundMark x1="85150" y1="3042" x2="85150" y2="3042"/>
                        <a14:foregroundMark x1="63533" y1="10172" x2="69159" y2="9226"/>
                      </a14:backgroundRemoval>
                    </a14:imgEffect>
                  </a14:imgLayer>
                </a14:imgProps>
              </a:ext>
            </a:extLst>
          </a:blip>
          <a:srcRect l="55254" t="2264" r="-266" b="1978"/>
          <a:stretch>
            <a:fillRect/>
          </a:stretch>
        </p:blipFill>
        <p:spPr>
          <a:xfrm rot="212653">
            <a:off x="7147133" y="1967933"/>
            <a:ext cx="2512604" cy="40080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8389631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C77E8-483F-8A98-A948-04E03D1BF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7B80315-D04D-6E4A-AF22-D523B325E2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B396BD-4BB7-562C-2908-E849B4BC2408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Sticky&amp;Stitch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큐레이팅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(p.87,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p.5)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F00E06E9-5275-76F5-C098-13864778CA01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35F84-EBE5-E8D9-38E4-194D06F9F199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3" name="그림 2">
            <a:extLst>
              <a:ext uri="{FF2B5EF4-FFF2-40B4-BE49-F238E27FC236}">
                <a16:creationId xmlns:a16="http://schemas.microsoft.com/office/drawing/2014/main" id="{45C783A2-1039-2BED-11D7-879FCE093F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74" b="19737" l="2186" r="23087">
                        <a14:foregroundMark x1="2186" y1="8224" x2="5328" y2="5921"/>
                        <a14:foregroundMark x1="22814" y1="6908" x2="20082" y2="7237"/>
                        <a14:foregroundMark x1="22404" y1="7566" x2="22404" y2="7566"/>
                        <a14:foregroundMark x1="23087" y1="7237" x2="23087" y2="7237"/>
                      </a14:backgroundRemoval>
                    </a14:imgEffect>
                  </a14:imgLayer>
                </a14:imgProps>
              </a:ext>
            </a:extLst>
          </a:blip>
          <a:srcRect r="74849" b="83149"/>
          <a:stretch>
            <a:fillRect/>
          </a:stretch>
        </p:blipFill>
        <p:spPr>
          <a:xfrm>
            <a:off x="883712" y="2442658"/>
            <a:ext cx="2231708" cy="6209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0B8A04F3-C1C5-46B8-D2C0-64B21389180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741" t="27086" r="2179" b="6094"/>
          <a:stretch>
            <a:fillRect/>
          </a:stretch>
        </p:blipFill>
        <p:spPr>
          <a:xfrm>
            <a:off x="1023267" y="3155973"/>
            <a:ext cx="7103024" cy="2263562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F0D7592-D14B-9AFB-45C5-D8696A21E1AE}"/>
              </a:ext>
            </a:extLst>
          </p:cNvPr>
          <p:cNvSpPr txBox="1"/>
          <p:nvPr/>
        </p:nvSpPr>
        <p:spPr>
          <a:xfrm>
            <a:off x="3083846" y="2540873"/>
            <a:ext cx="3129064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en-US" altLang="en-US" sz="2400" b="1" spc="-100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Sticky&amp;Stitch</a:t>
            </a:r>
            <a:r>
              <a:rPr kumimoji="1" lang="ko-KR" altLang="en-US" sz="24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ko-KR" altLang="en-US" sz="2400" b="1" spc="-100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큐레이팅</a:t>
            </a:r>
            <a:endParaRPr kumimoji="1" lang="ko-Kore-KR" altLang="en-US" sz="24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5312F3C1-B792-B31A-2147-A378300D8C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7102" b="88560" l="23214" r="88231">
                        <a14:foregroundMark x1="34876" y1="36341" x2="28653" y2="36557"/>
                        <a14:foregroundMark x1="28653" y1="36557" x2="24892" y2="43306"/>
                        <a14:foregroundMark x1="24892" y1="43306" x2="25379" y2="61602"/>
                        <a14:foregroundMark x1="25379" y1="61602" x2="30384" y2="67052"/>
                        <a14:foregroundMark x1="30384" y1="67052" x2="30384" y2="67052"/>
                        <a14:foregroundMark x1="23295" y1="67052" x2="32468" y2="66835"/>
                        <a14:foregroundMark x1="88231" y1="31613" x2="86607" y2="38037"/>
                        <a14:foregroundMark x1="54221" y1="85565" x2="56791" y2="81270"/>
                        <a14:foregroundMark x1="52300" y1="88560" x2="53084" y2="87477"/>
                        <a14:foregroundMark x1="77922" y1="46878" x2="82900" y2="38470"/>
                        <a14:foregroundMark x1="77110" y1="45579" x2="82738" y2="37604"/>
                        <a14:backgroundMark x1="83469" y1="33021" x2="87040" y2="29087"/>
                        <a14:backgroundMark x1="65828" y1="60953" x2="66071" y2="55756"/>
                        <a14:backgroundMark x1="59713" y1="71093" x2="55411" y2="76651"/>
                        <a14:backgroundMark x1="60795" y1="69145" x2="55547" y2="70624"/>
                      </a14:backgroundRemoval>
                    </a14:imgEffect>
                  </a14:imgLayer>
                </a14:imgProps>
              </a:ext>
            </a:extLst>
          </a:blip>
          <a:srcRect l="20091" t="20206" r="6613" b="9072"/>
          <a:stretch>
            <a:fillRect/>
          </a:stretch>
        </p:blipFill>
        <p:spPr>
          <a:xfrm>
            <a:off x="8382897" y="2945388"/>
            <a:ext cx="3129064" cy="22635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7D04BC-A9E5-6C3D-564E-B27D3D3A9761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조별로 만들고 나눈 것을 </a:t>
            </a:r>
            <a:r>
              <a:rPr kumimoji="1" lang="ko-KR" altLang="en-US" sz="28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다함께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공유하기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645487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5E2DC5-438C-E8BA-654E-0C318FF26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9FA6902-9617-38A3-02FE-0F89B0937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97B756-D04F-6B7D-5EE1-7CDA55537627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Sticky&amp;Stitch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큐레이팅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(p.87,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p.5)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17097727-D19C-AD43-3539-3714098CD68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80C227-A0A7-ABC0-807B-5642D707DFFA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1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09EB054D-9555-46C5-63A2-55FE60BF70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091" b="89773" l="5501" r="92910">
                        <a14:foregroundMark x1="19682" y1="19318" x2="9169" y2="19318"/>
                        <a14:foregroundMark x1="9169" y1="19318" x2="5746" y2="36932"/>
                        <a14:foregroundMark x1="5746" y1="36932" x2="5623" y2="63636"/>
                        <a14:foregroundMark x1="5623" y1="63636" x2="13081" y2="66477"/>
                        <a14:foregroundMark x1="92910" y1="38068" x2="83741" y2="38636"/>
                        <a14:foregroundMark x1="25009" y1="31857" x2="33252" y2="33523"/>
                        <a14:foregroundMark x1="22005" y1="31250" x2="23536" y2="31559"/>
                        <a14:foregroundMark x1="33252" y1="33523" x2="36320" y2="32192"/>
                        <a14:foregroundMark x1="22494" y1="29545" x2="21271" y2="29545"/>
                        <a14:foregroundMark x1="23472" y1="30114" x2="21516" y2="30682"/>
                        <a14:backgroundMark x1="24817" y1="21591" x2="30440" y2="22159"/>
                        <a14:backgroundMark x1="30440" y1="22159" x2="40587" y2="21591"/>
                        <a14:backgroundMark x1="40587" y1="21591" x2="41676" y2="22051"/>
                        <a14:backgroundMark x1="43185" y1="23635" x2="44010" y2="23295"/>
                        <a14:backgroundMark x1="33436" y1="25245" x2="35295" y2="24818"/>
                        <a14:backgroundMark x1="42921" y1="25680" x2="44621" y2="25000"/>
                        <a14:backgroundMark x1="24572" y1="23864" x2="28973" y2="23295"/>
                        <a14:backgroundMark x1="28729" y1="23864" x2="33863" y2="24432"/>
                        <a14:backgroundMark x1="33863" y1="24432" x2="43276" y2="232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0614" y="1674984"/>
            <a:ext cx="9968252" cy="214475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0C00C3-0670-5172-6F89-B2D85C86C787}"/>
              </a:ext>
            </a:extLst>
          </p:cNvPr>
          <p:cNvSpPr txBox="1"/>
          <p:nvPr/>
        </p:nvSpPr>
        <p:spPr>
          <a:xfrm>
            <a:off x="3326441" y="1915234"/>
            <a:ext cx="3129064" cy="40011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레위기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26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장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12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절</a:t>
            </a:r>
            <a:endParaRPr kumimoji="1" lang="ko-Kore-KR" altLang="en-US" sz="20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663871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76F151-983A-2C8D-89C1-AF3F1DAF08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3E82A15E-DC16-4FE4-CE76-67BC1AFC6B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CDC5E5-1AD0-E960-0CED-6A0E797CE5A2}"/>
              </a:ext>
            </a:extLst>
          </p:cNvPr>
          <p:cNvSpPr txBox="1"/>
          <p:nvPr/>
        </p:nvSpPr>
        <p:spPr>
          <a:xfrm>
            <a:off x="1526497" y="2147831"/>
            <a:ext cx="10205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길을 잃은 마음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660209-CD14-4E73-C73C-C4A13CA1A4FD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(p.89)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36265318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5BFAE-FE91-AFE5-52B2-C5E7170BD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5BAB039-8300-926D-27C5-8D0ECBA62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10C59C-7C9F-531A-1892-12BAC8142A5A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길을 잃은 마음</a:t>
            </a:r>
            <a:r>
              <a:rPr kumimoji="1" lang="ko-KR" altLang="en-US" sz="32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(p.89)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6362B33D-06D9-4ED4-A60E-4049687FBE9B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13930B-2F5F-51AE-8AD2-0D43A7785A90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A661B6E0-C8AC-1492-61DA-FABB7114C7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31" b="95060" l="1509" r="95690">
                        <a14:foregroundMark x1="4526" y1="32635" x2="92134" y2="91168"/>
                        <a14:foregroundMark x1="92134" y1="91168" x2="93642" y2="94162"/>
                        <a14:foregroundMark x1="58513" y1="44162" x2="58513" y2="44162"/>
                        <a14:foregroundMark x1="30388" y1="37126" x2="83728" y2="37575"/>
                        <a14:foregroundMark x1="51940" y1="41168" x2="88901" y2="72754"/>
                        <a14:foregroundMark x1="92565" y1="38323" x2="92672" y2="89072"/>
                        <a14:foregroundMark x1="87716" y1="90120" x2="41703" y2="88772"/>
                        <a14:foregroundMark x1="41703" y1="88772" x2="17888" y2="79042"/>
                        <a14:foregroundMark x1="17888" y1="79042" x2="9052" y2="77844"/>
                        <a14:foregroundMark x1="9052" y1="77844" x2="7004" y2="63174"/>
                        <a14:foregroundMark x1="7004" y1="63174" x2="11315" y2="47006"/>
                        <a14:foregroundMark x1="11315" y1="47006" x2="12284" y2="45359"/>
                        <a14:foregroundMark x1="2047" y1="33084" x2="2371" y2="78743"/>
                        <a14:foregroundMark x1="2371" y1="78743" x2="4849" y2="86976"/>
                        <a14:foregroundMark x1="4849" y1="86976" x2="13362" y2="90419"/>
                        <a14:foregroundMark x1="13362" y1="90419" x2="32435" y2="91766"/>
                        <a14:foregroundMark x1="42457" y1="93563" x2="42457" y2="93563"/>
                        <a14:foregroundMark x1="16595" y1="94910" x2="37069" y2="95060"/>
                        <a14:foregroundMark x1="37069" y1="95060" x2="46121" y2="94910"/>
                        <a14:foregroundMark x1="4526" y1="92814" x2="54741" y2="92964"/>
                        <a14:foregroundMark x1="54741" y1="92964" x2="61961" y2="92515"/>
                        <a14:foregroundMark x1="61961" y1="92515" x2="75539" y2="93563"/>
                        <a14:foregroundMark x1="75539" y1="93563" x2="82866" y2="93563"/>
                        <a14:foregroundMark x1="82866" y1="93563" x2="83190" y2="93263"/>
                        <a14:foregroundMark x1="94289" y1="42365" x2="95797" y2="85329"/>
                        <a14:foregroundMark x1="10991" y1="32934" x2="38685" y2="33533"/>
                        <a14:foregroundMark x1="1509" y1="31587" x2="1509" y2="31587"/>
                        <a14:backgroundMark x1="0" y1="30240" x2="0" y2="30240"/>
                      </a14:backgroundRemoval>
                    </a14:imgEffect>
                  </a14:imgLayer>
                </a14:imgProps>
              </a:ext>
            </a:extLst>
          </a:blip>
          <a:srcRect t="27396"/>
          <a:stretch>
            <a:fillRect/>
          </a:stretch>
        </p:blipFill>
        <p:spPr>
          <a:xfrm>
            <a:off x="1719667" y="1760177"/>
            <a:ext cx="8752663" cy="457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7573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8B303-D095-FBD1-36D5-21E5EBF36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847DB73-99D8-51FA-5F2F-7014E71A1C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F4785E-7108-A0FB-38B3-BB2A8042A497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시선열기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32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가나안에서 예루살렘까지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(p.91)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FBC216A8-5342-81C1-A3A2-AA38E5D9AE2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D030DE-6BA1-89D0-825A-8DFB07AA073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8499C3-48B2-B1BD-19F9-C2682389C3D8}"/>
              </a:ext>
            </a:extLst>
          </p:cNvPr>
          <p:cNvSpPr txBox="1"/>
          <p:nvPr/>
        </p:nvSpPr>
        <p:spPr>
          <a:xfrm>
            <a:off x="934270" y="2568442"/>
            <a:ext cx="1022124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역사서가 어떤 내용인지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</a:p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역사서에서 아는 내용이나 인물이 있는지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죄에 초점을 두고 하나님 말씀을 알아가도록 안내하는 도입 시간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endParaRPr kumimoji="1" lang="en-US" altLang="ko-KR" sz="16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=&gt;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목회자 또는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담당 총괄 교사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B306B-CB89-6006-E2D2-B31BABFAC487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전체적인 개관과 신학적 내용에 대한 설명과 소개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29174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B2AC4-E122-9D58-AAF2-E766312F1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2CAFBB9-A9A1-CC07-AB0C-31DCEC4565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7E8A40-C215-8C12-0288-DB0AF8034C37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길을 잃은 마음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(p.91,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p.6)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628596C3-1FD1-3EAA-3297-177388CF2F5C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20F4C8-7F29-17FD-2850-6EA5FB4F7A29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00818A-8956-2236-C4B6-9EE8CD816BF0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가나안에서 예루살렘까지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D4C965BB-440C-5A44-D8CB-F9BD2B7215C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7835" b="68696"/>
          <a:stretch>
            <a:fillRect/>
          </a:stretch>
        </p:blipFill>
        <p:spPr>
          <a:xfrm>
            <a:off x="1136150" y="2436902"/>
            <a:ext cx="5078603" cy="273787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E07E052D-53C8-8D0A-4E66-930525D132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7474" b="49708" l="827" r="51568">
                        <a14:foregroundMark x1="2566" y1="28986" x2="5844" y2="41927"/>
                        <a14:foregroundMark x1="5844" y1="41927" x2="8609" y2="45394"/>
                        <a14:foregroundMark x1="8609" y1="45394" x2="20724" y2="43983"/>
                        <a14:foregroundMark x1="428" y1="30961" x2="1368" y2="44689"/>
                        <a14:foregroundMark x1="1368" y1="44689" x2="6499" y2="47349"/>
                        <a14:foregroundMark x1="6499" y1="47349" x2="11973" y2="47188"/>
                        <a14:foregroundMark x1="11973" y1="47188" x2="38626" y2="48135"/>
                        <a14:foregroundMark x1="38626" y1="48135" x2="49743" y2="47853"/>
                        <a14:foregroundMark x1="49743" y1="47853" x2="50228" y2="47853"/>
                        <a14:foregroundMark x1="827" y1="30881" x2="827" y2="30881"/>
                        <a14:foregroundMark x1="827" y1="28805" x2="12571" y2="28240"/>
                        <a14:foregroundMark x1="12571" y1="28240" x2="19270" y2="28341"/>
                        <a14:foregroundMark x1="19270" y1="28341" x2="23575" y2="32090"/>
                        <a14:foregroundMark x1="23575" y1="32090" x2="25912" y2="28200"/>
                        <a14:foregroundMark x1="25912" y1="28200" x2="28079" y2="28039"/>
                        <a14:foregroundMark x1="7497" y1="48700" x2="33466" y2="47168"/>
                        <a14:foregroundMark x1="33466" y1="47168" x2="48888" y2="48700"/>
                        <a14:foregroundMark x1="10861" y1="36626" x2="27138" y2="36726"/>
                        <a14:foregroundMark x1="4561" y1="27938" x2="26482" y2="28422"/>
                        <a14:foregroundMark x1="3763" y1="49083" x2="9835" y2="49083"/>
                        <a14:foregroundMark x1="9835" y1="49083" x2="24287" y2="47571"/>
                        <a14:foregroundMark x1="24287" y1="47571" x2="51568" y2="48901"/>
                        <a14:foregroundMark x1="15108" y1="48801" x2="36631" y2="49647"/>
                        <a14:foregroundMark x1="36631" y1="49647" x2="42275" y2="48922"/>
                        <a14:foregroundMark x1="42275" y1="48922" x2="46351" y2="49083"/>
                        <a14:foregroundMark x1="33552" y1="31062" x2="49886" y2="48216"/>
                        <a14:foregroundMark x1="49886" y1="48216" x2="44726" y2="49607"/>
                        <a14:foregroundMark x1="44726" y1="49607" x2="38883" y2="49708"/>
                        <a14:foregroundMark x1="38883" y1="49708" x2="38483" y2="48901"/>
                        <a14:foregroundMark x1="41819" y1="41826" x2="35576" y2="38984"/>
                        <a14:foregroundMark x1="35576" y1="38984" x2="32355" y2="35497"/>
                        <a14:foregroundMark x1="32355" y1="35497" x2="32583" y2="30820"/>
                        <a14:foregroundMark x1="32583" y1="30820" x2="36517" y2="39286"/>
                        <a14:foregroundMark x1="36517" y1="39286" x2="39424" y2="41060"/>
                        <a14:foregroundMark x1="46351" y1="44930" x2="48774" y2="36807"/>
                        <a14:foregroundMark x1="48774" y1="36807" x2="38056" y2="29712"/>
                        <a14:foregroundMark x1="38056" y1="29712" x2="22748" y2="27575"/>
                        <a14:foregroundMark x1="22748" y1="27575" x2="22605" y2="27474"/>
                      </a14:backgroundRemoval>
                    </a14:imgEffect>
                  </a14:imgLayer>
                </a14:imgProps>
              </a:ext>
            </a:extLst>
          </a:blip>
          <a:srcRect l="-547" t="27245" r="47069" b="50534"/>
          <a:stretch>
            <a:fillRect/>
          </a:stretch>
        </p:blipFill>
        <p:spPr>
          <a:xfrm>
            <a:off x="6337556" y="2453701"/>
            <a:ext cx="4756360" cy="2796653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9A93F5E1-1E6D-0AC2-958D-6996950321F3}"/>
              </a:ext>
            </a:extLst>
          </p:cNvPr>
          <p:cNvSpPr/>
          <p:nvPr/>
        </p:nvSpPr>
        <p:spPr>
          <a:xfrm>
            <a:off x="951749" y="2388660"/>
            <a:ext cx="3646777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방심 속에 길을 잃은 여호수아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3305EDB2-3EA4-C09C-33AD-F4EA33749467}"/>
              </a:ext>
            </a:extLst>
          </p:cNvPr>
          <p:cNvSpPr/>
          <p:nvPr/>
        </p:nvSpPr>
        <p:spPr>
          <a:xfrm>
            <a:off x="6401280" y="4899021"/>
            <a:ext cx="3212060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힘을 믿고 길을 잃은 삼손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66298093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1B8EC-0371-3864-E123-27A0A9322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18C2419-054D-CFE0-58E9-AB1A3BBABE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5E42F8-0A0F-008F-FE0A-727F33C65158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길을 잃은 마음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(p.94,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p.6)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CCD5678-3CAE-EE17-03E6-555AAECA5BA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72DF2-5C4E-F3FD-B744-4416A9F048A1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C71FBE-9CD9-AF07-ED00-C917DE727660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가나안에서 예루살렘까지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1EA07B57-4C99-69AE-C187-77530B8678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930" b="58456" l="49316" r="99715">
                        <a14:foregroundMark x1="57041" y1="34610" x2="73945" y2="40153"/>
                        <a14:foregroundMark x1="73945" y1="40153" x2="69755" y2="45757"/>
                        <a14:foregroundMark x1="69755" y1="45757" x2="60576" y2="46724"/>
                        <a14:foregroundMark x1="60576" y1="46724" x2="70011" y2="50877"/>
                        <a14:foregroundMark x1="70011" y1="50877" x2="77024" y2="49264"/>
                        <a14:foregroundMark x1="55103" y1="57408" x2="56842" y2="54162"/>
                        <a14:foregroundMark x1="78068" y1="35546" x2="81984" y2="35960"/>
                        <a14:foregroundMark x1="52556" y1="32851" x2="77974" y2="35536"/>
                        <a14:foregroundMark x1="81984" y1="35960" x2="90194" y2="35497"/>
                        <a14:foregroundMark x1="90194" y1="35497" x2="99116" y2="31788"/>
                        <a14:foregroundMark x1="99116" y1="31788" x2="95296" y2="53235"/>
                        <a14:foregroundMark x1="95296" y1="53235" x2="85861" y2="56319"/>
                        <a14:foregroundMark x1="85861" y1="56319" x2="57383" y2="56743"/>
                        <a14:foregroundMark x1="57383" y1="56743" x2="49344" y2="54566"/>
                        <a14:foregroundMark x1="49344" y1="54566" x2="55359" y2="50796"/>
                        <a14:foregroundMark x1="55359" y1="50796" x2="57412" y2="50091"/>
                        <a14:foregroundMark x1="80210" y1="29252" x2="87286" y2="25378"/>
                        <a14:foregroundMark x1="74914" y1="32151" x2="78962" y2="29935"/>
                        <a14:foregroundMark x1="87286" y1="25378" x2="96266" y2="27293"/>
                        <a14:foregroundMark x1="96266" y1="27293" x2="96807" y2="33864"/>
                        <a14:foregroundMark x1="96807" y1="33864" x2="92389" y2="56521"/>
                        <a14:foregroundMark x1="92389" y1="56521" x2="93358" y2="58496"/>
                        <a14:foregroundMark x1="70667" y1="45193" x2="83922" y2="51844"/>
                        <a14:foregroundMark x1="58381" y1="53618" x2="67446" y2="53719"/>
                        <a14:foregroundMark x1="67446" y1="53719" x2="75741" y2="53618"/>
                        <a14:foregroundMark x1="75741" y1="53618" x2="78820" y2="48236"/>
                        <a14:foregroundMark x1="78820" y1="48236" x2="70639" y2="48256"/>
                        <a14:foregroundMark x1="70639" y1="48256" x2="61374" y2="50494"/>
                        <a14:foregroundMark x1="61374" y1="50494" x2="58181" y2="55251"/>
                        <a14:foregroundMark x1="92389" y1="36364" x2="93158" y2="42935"/>
                        <a14:foregroundMark x1="93158" y1="42935" x2="95895" y2="37674"/>
                        <a14:foregroundMark x1="95895" y1="37674" x2="99458" y2="50998"/>
                        <a14:foregroundMark x1="99458" y1="50998" x2="99715" y2="57146"/>
                        <a14:foregroundMark x1="99715" y1="57146" x2="53535" y2="58174"/>
                        <a14:foregroundMark x1="53535" y1="58174" x2="51454" y2="55513"/>
                        <a14:foregroundMark x1="52052" y1="32433" x2="51853" y2="34066"/>
                        <a14:foregroundMark x1="77109" y1="39226" x2="81072" y2="44850"/>
                        <a14:foregroundMark x1="81072" y1="44850" x2="78050" y2="51441"/>
                        <a14:foregroundMark x1="78050" y1="51441" x2="79561" y2="49667"/>
                        <a14:foregroundMark x1="64111" y1="40052" x2="63198" y2="41685"/>
                        <a14:foregroundMark x1="78649" y1="37210" x2="83466" y2="42068"/>
                        <a14:foregroundMark x1="76454" y1="35819" x2="80559" y2="40476"/>
                        <a14:foregroundMark x1="80559" y1="40476" x2="78392" y2="35739"/>
                        <a14:foregroundMark x1="82925" y1="26930" x2="82925" y2="26930"/>
                        <a14:foregroundMark x1="82412" y1="27575" x2="79019" y2="32614"/>
                        <a14:foregroundMark x1="79019" y1="32614" x2="77480" y2="31607"/>
                        <a14:foregroundMark x1="73717" y1="32977" x2="79304" y2="36747"/>
                        <a14:foregroundMark x1="79304" y1="36747" x2="72434" y2="35376"/>
                        <a14:foregroundMark x1="97719" y1="57831" x2="68615" y2="57831"/>
                        <a14:foregroundMark x1="68615" y1="57831" x2="67873" y2="58194"/>
                        <a14:foregroundMark x1="76710" y1="32433" x2="77879" y2="38641"/>
                        <a14:foregroundMark x1="77879" y1="38641" x2="79162" y2="32695"/>
                        <a14:foregroundMark x1="79162" y1="32695" x2="77109" y2="34166"/>
                        <a14:foregroundMark x1="77737" y1="35557" x2="81129" y2="38944"/>
                        <a14:foregroundMark x1="75884" y1="32352" x2="81328" y2="36747"/>
                        <a14:foregroundMark x1="81328" y1="36747" x2="80331" y2="39669"/>
                        <a14:foregroundMark x1="55103" y1="39085" x2="49943" y2="34328"/>
                        <a14:foregroundMark x1="49943" y1="34328" x2="56243" y2="32937"/>
                        <a14:foregroundMark x1="78050" y1="34489" x2="82212" y2="40052"/>
                        <a14:foregroundMark x1="82212" y1="40052" x2="82526" y2="40254"/>
                        <a14:foregroundMark x1="81899" y1="40032" x2="78506" y2="34892"/>
                        <a14:foregroundMark x1="78506" y1="34892" x2="80616" y2="41020"/>
                        <a14:foregroundMark x1="80616" y1="41020" x2="77338" y2="35275"/>
                        <a14:foregroundMark x1="76824" y1="34187" x2="80701" y2="39004"/>
                        <a14:foregroundMark x1="80701" y1="39004" x2="76710" y2="34691"/>
                        <a14:foregroundMark x1="78364" y1="37412" x2="79190" y2="38218"/>
                        <a14:foregroundMark x1="79304" y1="38137" x2="80445" y2="40113"/>
                        <a14:backgroundMark x1="50314" y1="47369" x2="50314" y2="47369"/>
                        <a14:backgroundMark x1="76055" y1="28764" x2="64538" y2="29309"/>
                        <a14:backgroundMark x1="52423" y1="32433" x2="50658" y2="33917"/>
                        <a14:backgroundMark x1="79333" y1="28905" x2="76254" y2="30659"/>
                        <a14:backgroundMark x1="79333" y1="29047" x2="79333" y2="29047"/>
                        <a14:backgroundMark x1="79133" y1="27535" x2="79133" y2="27273"/>
                        <a14:backgroundMark x1="73546" y1="32433" x2="79704" y2="29047"/>
                        <a14:backgroundMark x1="79704" y1="29047" x2="80103" y2="27535"/>
                        <a14:backgroundMark x1="80103" y1="29168" x2="77395" y2="30115"/>
                        <a14:backgroundMark x1="80274" y1="29168" x2="80274" y2="29168"/>
                        <a14:backgroundMark x1="50428" y1="47349" x2="51055" y2="48015"/>
                      </a14:backgroundRemoval>
                    </a14:imgEffect>
                  </a14:imgLayer>
                </a14:imgProps>
              </a:ext>
            </a:extLst>
          </a:blip>
          <a:srcRect l="46020" t="24851" r="-1609" b="41188"/>
          <a:stretch>
            <a:fillRect/>
          </a:stretch>
        </p:blipFill>
        <p:spPr>
          <a:xfrm>
            <a:off x="1997016" y="2476681"/>
            <a:ext cx="3435927" cy="2970292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A534BA86-4B5F-F312-DB63-86D74CEE140B}"/>
              </a:ext>
            </a:extLst>
          </p:cNvPr>
          <p:cNvSpPr/>
          <p:nvPr/>
        </p:nvSpPr>
        <p:spPr>
          <a:xfrm>
            <a:off x="934270" y="2378345"/>
            <a:ext cx="3157084" cy="848495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하나님을 가볍게 여겨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길을 잃은 </a:t>
            </a:r>
            <a:r>
              <a:rPr kumimoji="1" lang="ko-KR" altLang="en-US" sz="20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엘리의</a:t>
            </a:r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두 아들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782B5943-F913-B11D-AD62-510D9C41A7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9849" b="97138" l="1568" r="94185">
                        <a14:foregroundMark x1="2309" y1="52651" x2="12372" y2="53054"/>
                        <a14:foregroundMark x1="12372" y1="53054" x2="24373" y2="56198"/>
                        <a14:foregroundMark x1="24373" y1="56198" x2="31015" y2="64644"/>
                        <a14:foregroundMark x1="31015" y1="64644" x2="31727" y2="72445"/>
                        <a14:foregroundMark x1="31727" y1="72445" x2="24829" y2="77746"/>
                        <a14:foregroundMark x1="24829" y1="77746" x2="25200" y2="85023"/>
                        <a14:foregroundMark x1="25200" y1="85023" x2="33295" y2="90607"/>
                        <a14:foregroundMark x1="33295" y1="90607" x2="79618" y2="91635"/>
                        <a14:foregroundMark x1="79618" y1="91635" x2="89966" y2="88168"/>
                        <a14:foregroundMark x1="89966" y1="88168" x2="93415" y2="79823"/>
                        <a14:foregroundMark x1="93415" y1="79823" x2="92873" y2="70772"/>
                        <a14:foregroundMark x1="92873" y1="70772" x2="89396" y2="63898"/>
                        <a14:foregroundMark x1="89396" y1="63898" x2="30046" y2="61580"/>
                        <a14:foregroundMark x1="30046" y1="61580" x2="20952" y2="55997"/>
                        <a14:foregroundMark x1="20952" y1="55997" x2="9664" y2="54425"/>
                        <a14:foregroundMark x1="9664" y1="54425" x2="13540" y2="96472"/>
                        <a14:foregroundMark x1="13540" y1="96472" x2="33523" y2="97138"/>
                        <a14:foregroundMark x1="33523" y1="97138" x2="49259" y2="91453"/>
                        <a14:foregroundMark x1="49259" y1="91453" x2="80445" y2="89337"/>
                        <a14:foregroundMark x1="80445" y1="89337" x2="81670" y2="83935"/>
                        <a14:foregroundMark x1="3050" y1="51461" x2="29504" y2="50252"/>
                        <a14:foregroundMark x1="29504" y1="50252" x2="41106" y2="50353"/>
                        <a14:foregroundMark x1="41106" y1="50353" x2="46836" y2="57267"/>
                        <a14:foregroundMark x1="46836" y1="57267" x2="13683" y2="71518"/>
                        <a14:foregroundMark x1="13683" y1="71518" x2="9778" y2="91514"/>
                        <a14:foregroundMark x1="9778" y1="91514" x2="18586" y2="96029"/>
                        <a14:foregroundMark x1="18586" y1="96029" x2="22891" y2="87220"/>
                        <a14:foregroundMark x1="22891" y1="87220" x2="19869" y2="79520"/>
                        <a14:foregroundMark x1="19869" y1="79520" x2="627" y2="66841"/>
                        <a14:foregroundMark x1="627" y1="66841" x2="4989" y2="59141"/>
                        <a14:foregroundMark x1="4989" y1="59141" x2="4989" y2="59141"/>
                        <a14:foregroundMark x1="84550" y1="58980" x2="91876" y2="64785"/>
                        <a14:foregroundMark x1="91876" y1="64785" x2="93415" y2="90183"/>
                        <a14:foregroundMark x1="93415" y1="90183" x2="78421" y2="94699"/>
                        <a14:foregroundMark x1="78421" y1="94699" x2="5758" y2="87724"/>
                        <a14:foregroundMark x1="5758" y1="87724" x2="1596" y2="77948"/>
                        <a14:foregroundMark x1="1596" y1="77948" x2="3535" y2="67184"/>
                        <a14:foregroundMark x1="41277" y1="95384" x2="54475" y2="95525"/>
                        <a14:foregroundMark x1="54475" y1="95525" x2="88512" y2="92985"/>
                        <a14:foregroundMark x1="88512" y1="92985" x2="93501" y2="86152"/>
                        <a14:foregroundMark x1="93501" y1="86152" x2="95439" y2="67688"/>
                        <a14:foregroundMark x1="92370" y1="57194" x2="92303" y2="56964"/>
                        <a14:foregroundMark x1="95439" y1="67688" x2="92531" y2="57745"/>
                        <a14:foregroundMark x1="92303" y1="56964" x2="93733" y2="56845"/>
                        <a14:foregroundMark x1="96180" y1="63072" x2="94185" y2="94779"/>
                        <a14:foregroundMark x1="94185" y1="94779" x2="90593" y2="95041"/>
                        <a14:foregroundMark x1="37885" y1="52308" x2="12429" y2="49849"/>
                        <a14:foregroundMark x1="12429" y1="49849" x2="6670" y2="53497"/>
                        <a14:foregroundMark x1="79732" y1="59484" x2="81186" y2="59484"/>
                        <a14:foregroundMark x1="59407" y1="96573" x2="81271" y2="94880"/>
                        <a14:foregroundMark x1="81271" y1="94880" x2="87942" y2="95223"/>
                        <a14:backgroundMark x1="21180" y1="48881" x2="32982" y2="48539"/>
                        <a14:backgroundMark x1="32982" y1="48539" x2="46836" y2="49063"/>
                        <a14:backgroundMark x1="55530" y1="55553" x2="65792" y2="54505"/>
                        <a14:backgroundMark x1="65792" y1="54505" x2="76140" y2="54727"/>
                        <a14:backgroundMark x1="76140" y1="54727" x2="86460" y2="53739"/>
                        <a14:backgroundMark x1="86460" y1="53739" x2="87457" y2="54707"/>
                        <a14:backgroundMark x1="87942" y1="58113" x2="78079" y2="56642"/>
                        <a14:backgroundMark x1="78079" y1="56642" x2="56899" y2="57428"/>
                        <a14:backgroundMark x1="56899" y1="57428" x2="53592" y2="54868"/>
                        <a14:backgroundMark x1="94470" y1="57771" x2="87714" y2="56763"/>
                        <a14:backgroundMark x1="49002" y1="56420" x2="58181" y2="56763"/>
                      </a14:backgroundRemoval>
                    </a14:imgEffect>
                  </a14:imgLayer>
                </a14:imgProps>
              </a:ext>
            </a:extLst>
          </a:blip>
          <a:srcRect t="48548" b="2732"/>
          <a:stretch>
            <a:fillRect/>
          </a:stretch>
        </p:blipFill>
        <p:spPr>
          <a:xfrm>
            <a:off x="5762992" y="2326771"/>
            <a:ext cx="5256699" cy="3623855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1" name="모서리가 둥근 직사각형 10">
            <a:extLst>
              <a:ext uri="{FF2B5EF4-FFF2-40B4-BE49-F238E27FC236}">
                <a16:creationId xmlns:a16="http://schemas.microsoft.com/office/drawing/2014/main" id="{0315329B-A1B7-AD3B-1432-FBC1CAD19A03}"/>
              </a:ext>
            </a:extLst>
          </p:cNvPr>
          <p:cNvSpPr/>
          <p:nvPr/>
        </p:nvSpPr>
        <p:spPr>
          <a:xfrm>
            <a:off x="7961017" y="2526583"/>
            <a:ext cx="3212060" cy="609570"/>
          </a:xfrm>
          <a:prstGeom prst="roundRect">
            <a:avLst>
              <a:gd name="adj" fmla="val 44678"/>
            </a:avLst>
          </a:prstGeom>
          <a:solidFill>
            <a:srgbClr val="757AC4">
              <a:alpha val="7968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20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욕망을 따라 길을 잃은 다윗</a:t>
            </a:r>
            <a:endParaRPr kumimoji="1" lang="en-US" altLang="ko-KR" sz="20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42731666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2CCBE8-669B-6050-B7C5-4E756BCA6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BABABD45-21B3-5485-2F54-46B431AE4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83C79C-FD58-02D4-104C-00D8C49A150F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의미엮기</a:t>
            </a:r>
            <a:r>
              <a:rPr kumimoji="1" lang="en-US" altLang="ko-KR" sz="32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32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Check It Out !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(p.97,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p.6)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0590D978-8D16-E4B1-4666-3037F70496D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977917-27BE-9A8A-4A3D-4A576026864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56902D-AF5E-DD8F-21D9-8CDED11A2BEE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중심 개념을 확인하고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생각을 확장하기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8CC1C6-11A1-BFDC-8212-C33A375838F9}"/>
              </a:ext>
            </a:extLst>
          </p:cNvPr>
          <p:cNvSpPr txBox="1"/>
          <p:nvPr/>
        </p:nvSpPr>
        <p:spPr>
          <a:xfrm>
            <a:off x="2319867" y="2605771"/>
            <a:ext cx="9194800" cy="24908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가나안에서 예루살렘까지 이어지는 역사서의 흐름 속에서 반복된 가장 큰 문제는 무엇이었나요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답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하나님을 떠나 길을 잃은 마음이 삶의 선택과 행동으로 드러났다는 점입니다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역사서의 인물들은 왜 하나님을 떠나게 되었을까요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그들의 마음에는 어떤 감정과 욕구가 있었을까요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예시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두려움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외로움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분노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인정받고 싶은 마음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편해지고 싶은 마음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내 뜻대로 하고 싶은 마음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5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7EEAF8C0-86AE-B59D-0CD5-918D7DE130C3}"/>
              </a:ext>
            </a:extLst>
          </p:cNvPr>
          <p:cNvSpPr/>
          <p:nvPr/>
        </p:nvSpPr>
        <p:spPr>
          <a:xfrm>
            <a:off x="1069737" y="2604214"/>
            <a:ext cx="1250130" cy="52322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확인질문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128B97EA-799D-4957-CE71-1EEDE8560B68}"/>
              </a:ext>
            </a:extLst>
          </p:cNvPr>
          <p:cNvSpPr/>
          <p:nvPr/>
        </p:nvSpPr>
        <p:spPr>
          <a:xfrm>
            <a:off x="1069737" y="3866872"/>
            <a:ext cx="1250130" cy="77286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생각질문</a:t>
            </a:r>
          </a:p>
        </p:txBody>
      </p:sp>
    </p:spTree>
    <p:extLst>
      <p:ext uri="{BB962C8B-B14F-4D97-AF65-F5344CB8AC3E}">
        <p14:creationId xmlns:p14="http://schemas.microsoft.com/office/powerpoint/2010/main" val="113806256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A3ED7-99B6-7F8B-07B4-F249C7C9D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9949BDB-8D10-5266-771B-670A0DAB3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5E21DB13-EDC9-F439-CAED-1FB9C72ED759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D827E5-57F3-9FB7-C91C-85B42ACE453C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DCD340-9A33-B550-BEA3-4C3A5D96B384}"/>
              </a:ext>
            </a:extLst>
          </p:cNvPr>
          <p:cNvSpPr txBox="1"/>
          <p:nvPr/>
        </p:nvSpPr>
        <p:spPr>
          <a:xfrm>
            <a:off x="934270" y="697221"/>
            <a:ext cx="36774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C8834E-289E-B23F-4C2F-1FA49F04366E}"/>
              </a:ext>
            </a:extLst>
          </p:cNvPr>
          <p:cNvSpPr txBox="1"/>
          <p:nvPr/>
        </p:nvSpPr>
        <p:spPr>
          <a:xfrm>
            <a:off x="4494742" y="724076"/>
            <a:ext cx="3677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LEAVE YOUR SINS BEHIND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endParaRPr kumimoji="1" lang="en-US" altLang="ko-KR" sz="20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(p.98,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p.7)</a:t>
            </a:r>
            <a:endParaRPr kumimoji="1" lang="ko-Kore-KR" altLang="en-US" sz="20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63E81B-EAB9-B2D3-EFD1-476F222DD904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성경의 이야기를 나의 이야기로 해석하고 표현하기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5543C2-AEFC-2CE5-15F8-2721CE206826}"/>
              </a:ext>
            </a:extLst>
          </p:cNvPr>
          <p:cNvSpPr txBox="1"/>
          <p:nvPr/>
        </p:nvSpPr>
        <p:spPr>
          <a:xfrm>
            <a:off x="934270" y="2421401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나의 삶 속에서 하나님을 떠났던 순간과 일들을 떠올려보고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SIN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카드에 적어봅니다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34E09CD8-4198-B20F-9472-1C1833873B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99" b="93402" l="3834" r="96493">
                        <a14:foregroundMark x1="3426" y1="7331" x2="78956" y2="13196"/>
                        <a14:foregroundMark x1="78956" y1="13196" x2="87276" y2="23167"/>
                        <a14:foregroundMark x1="87276" y1="23167" x2="89560" y2="82845"/>
                        <a14:foregroundMark x1="89560" y1="82845" x2="80098" y2="94428"/>
                        <a14:foregroundMark x1="80098" y1="94428" x2="13214" y2="92375"/>
                        <a14:foregroundMark x1="13214" y1="92375" x2="6362" y2="88123"/>
                        <a14:foregroundMark x1="6362" y1="88123" x2="3915" y2="73754"/>
                        <a14:foregroundMark x1="3915" y1="73754" x2="4486" y2="36070"/>
                        <a14:foregroundMark x1="8157" y1="22434" x2="68434" y2="35337"/>
                        <a14:foregroundMark x1="68434" y1="35337" x2="70636" y2="34164"/>
                        <a14:foregroundMark x1="68597" y1="18622" x2="29364" y2="69355"/>
                        <a14:foregroundMark x1="20473" y1="48240" x2="41599" y2="54399"/>
                        <a14:foregroundMark x1="41599" y1="54399" x2="47798" y2="47067"/>
                        <a14:foregroundMark x1="47798" y1="47067" x2="57993" y2="30205"/>
                        <a14:foregroundMark x1="57993" y1="30205" x2="69576" y2="32698"/>
                        <a14:foregroundMark x1="69576" y1="32698" x2="77977" y2="42082"/>
                        <a14:foregroundMark x1="77977" y1="42082" x2="80832" y2="53372"/>
                        <a14:foregroundMark x1="80832" y1="53372" x2="81077" y2="71261"/>
                        <a14:foregroundMark x1="81077" y1="71261" x2="76917" y2="74047"/>
                        <a14:foregroundMark x1="40049" y1="75073" x2="56933" y2="58651"/>
                        <a14:foregroundMark x1="56933" y1="58651" x2="66558" y2="40762"/>
                        <a14:foregroundMark x1="66558" y1="40762" x2="70392" y2="40762"/>
                        <a14:foregroundMark x1="12887" y1="5425" x2="12887" y2="5425"/>
                        <a14:foregroundMark x1="91028" y1="11144" x2="91028" y2="11144"/>
                        <a14:foregroundMark x1="65416" y1="4545" x2="92577" y2="7771"/>
                        <a14:foregroundMark x1="93148" y1="9677" x2="93148" y2="88710"/>
                        <a14:foregroundMark x1="95269" y1="13930" x2="95269" y2="13930"/>
                        <a14:foregroundMark x1="96248" y1="45015" x2="96248" y2="45015"/>
                        <a14:foregroundMark x1="96248" y1="43988" x2="96248" y2="43988"/>
                        <a14:foregroundMark x1="96003" y1="36950" x2="95759" y2="56158"/>
                        <a14:foregroundMark x1="96003" y1="51026" x2="96574" y2="68475"/>
                        <a14:foregroundMark x1="95514" y1="94721" x2="75775" y2="93402"/>
                        <a14:foregroundMark x1="75775" y1="93402" x2="75122" y2="91496"/>
                        <a14:foregroundMark x1="43719" y1="7038" x2="75204" y2="7185"/>
                        <a14:foregroundMark x1="75204" y1="7185" x2="75856" y2="6452"/>
                        <a14:backgroundMark x1="3181" y1="733" x2="3181" y2="733"/>
                        <a14:backgroundMark x1="7912" y1="1173" x2="7912" y2="1173"/>
                        <a14:backgroundMark x1="163" y1="1173" x2="22757" y2="0"/>
                        <a14:backgroundMark x1="22757" y1="0" x2="97064" y2="44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63820" y="2994239"/>
            <a:ext cx="5673398" cy="31560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7814D5B-9D2D-F2E2-AA17-81817FAA1DF3}"/>
              </a:ext>
            </a:extLst>
          </p:cNvPr>
          <p:cNvSpPr txBox="1"/>
          <p:nvPr/>
        </p:nvSpPr>
        <p:spPr>
          <a:xfrm>
            <a:off x="934271" y="3043266"/>
            <a:ext cx="5086007" cy="107721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/>
            <a:r>
              <a:rPr kumimoji="1" lang="en-US" altLang="en-US" sz="2000" b="1" spc="-100" dirty="0">
                <a:latin typeface="NanumMyeongjo" pitchFamily="2" charset="-127"/>
                <a:ea typeface="NanumMyeongjo" pitchFamily="2" charset="-127"/>
              </a:rPr>
              <a:t>LEAVE YOUR SINS BEHIND </a:t>
            </a:r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활동은 나의 삶 속에 </a:t>
            </a:r>
            <a:r>
              <a:rPr kumimoji="1" lang="en-US" altLang="ko-KR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‘</a:t>
            </a:r>
            <a:r>
              <a:rPr kumimoji="1" lang="ko-KR" altLang="en-US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길을 잃었던 마음</a:t>
            </a:r>
            <a:r>
              <a:rPr kumimoji="1" lang="en-US" altLang="ko-KR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’</a:t>
            </a:r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을 돌아보고</a:t>
            </a:r>
            <a:r>
              <a:rPr kumimoji="1" lang="en-US" altLang="ko-KR" sz="2000" b="1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 하나님 앞에 죄를 고백하며 내려놓는 결단을 표현합니다</a:t>
            </a:r>
            <a:r>
              <a:rPr kumimoji="1" lang="en-US" altLang="ko-KR" sz="2000" b="1" spc="-100" dirty="0"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2400" b="1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9765230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5211A-1943-2408-84F3-D04CA5D195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A923B448-2E57-4B0B-60A9-03506A97A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DB94227-37DE-D1BE-4EDA-32C209C981A3}"/>
              </a:ext>
            </a:extLst>
          </p:cNvPr>
          <p:cNvSpPr txBox="1"/>
          <p:nvPr/>
        </p:nvSpPr>
        <p:spPr>
          <a:xfrm>
            <a:off x="934270" y="697221"/>
            <a:ext cx="36774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0D12EC1C-2732-4B91-4249-EFB01D4C30F4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069788-CA79-159F-0BFB-DEB21BE68DE0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25ACD118-4F9E-388B-F6FF-3346DB0679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97" b="89935" l="9437" r="91067">
                        <a14:foregroundMark x1="11452" y1="38509" x2="11773" y2="27138"/>
                        <a14:foregroundMark x1="89143" y1="24940" x2="91113" y2="19753"/>
                        <a14:foregroundMark x1="10124" y1="34799" x2="10444" y2="27310"/>
                        <a14:foregroundMark x1="10444" y1="27310" x2="9437" y2="24665"/>
                      </a14:backgroundRemoval>
                    </a14:imgEffect>
                  </a14:imgLayer>
                </a14:imgProps>
              </a:ext>
            </a:extLst>
          </a:blip>
          <a:srcRect l="5063" t="14309" r="5926" b="11871"/>
          <a:stretch>
            <a:fillRect/>
          </a:stretch>
        </p:blipFill>
        <p:spPr>
          <a:xfrm>
            <a:off x="1781241" y="1985004"/>
            <a:ext cx="3822597" cy="42274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245F9C4B-7872-5529-772C-4256CCF74F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6696" l="9995" r="96078">
                        <a14:foregroundMark x1="26362" y1="88308" x2="43573" y2="88598"/>
                        <a14:foregroundMark x1="43573" y1="88598" x2="71541" y2="86855"/>
                        <a14:foregroundMark x1="71541" y1="86855" x2="71460" y2="80174"/>
                        <a14:foregroundMark x1="19826" y1="90051" x2="26525" y2="93065"/>
                        <a14:foregroundMark x1="26525" y1="93065" x2="76906" y2="93537"/>
                        <a14:foregroundMark x1="76688" y1="96732" x2="73856" y2="95280"/>
                        <a14:foregroundMark x1="86928" y1="11038" x2="87500" y2="2142"/>
                        <a14:foregroundMark x1="87500" y1="2142" x2="88235" y2="0"/>
                        <a14:foregroundMark x1="96078" y1="1452" x2="90196" y2="871"/>
                      </a14:backgroundRemoval>
                    </a14:imgEffect>
                  </a14:imgLayer>
                </a14:imgProps>
              </a:ext>
            </a:extLst>
          </a:blip>
          <a:srcRect l="12975"/>
          <a:stretch>
            <a:fillRect/>
          </a:stretch>
        </p:blipFill>
        <p:spPr>
          <a:xfrm>
            <a:off x="6053735" y="1783263"/>
            <a:ext cx="4963246" cy="427745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596319-8B96-8361-6483-878F8C740A59}"/>
              </a:ext>
            </a:extLst>
          </p:cNvPr>
          <p:cNvSpPr txBox="1"/>
          <p:nvPr/>
        </p:nvSpPr>
        <p:spPr>
          <a:xfrm>
            <a:off x="4494742" y="724076"/>
            <a:ext cx="3677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LEAVE YOUR SINS BEHIND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endParaRPr kumimoji="1" lang="en-US" altLang="ko-KR" sz="20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(p.98,</a:t>
            </a:r>
            <a:r>
              <a:rPr kumimoji="1" lang="ko-KR" altLang="en-US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0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p.7)</a:t>
            </a:r>
            <a:endParaRPr kumimoji="1" lang="ko-Kore-KR" altLang="en-US" sz="20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3944991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6292E-17CB-875D-F49F-D0908EA00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0DF85FB-B48E-C1BC-3B3E-B7A25D117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D3BE27-FCA4-1A6B-EADF-A7A0ADA7D190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다시 길을 찾다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!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(p.99,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p.7)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6E758FA7-E06B-F993-D06D-A6D03EDACED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D04218-8C22-BD76-90C9-693F035EA7B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E4CAAB-60B9-B216-3BEC-B1F82A35FD9C}"/>
              </a:ext>
            </a:extLst>
          </p:cNvPr>
          <p:cNvSpPr txBox="1"/>
          <p:nvPr/>
        </p:nvSpPr>
        <p:spPr>
          <a:xfrm>
            <a:off x="934270" y="1855125"/>
            <a:ext cx="101689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조별 활동에서 느낀 것을 </a:t>
            </a:r>
            <a:r>
              <a:rPr kumimoji="1" lang="ko-KR" altLang="en-US" sz="2800" b="1" dirty="0" err="1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다함께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공유하기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A8B9DFB9-F5CC-1427-1916-65DB08DDFE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8311" y="2625229"/>
            <a:ext cx="4560426" cy="342032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965B39CB-C12D-8D03-4B3F-0F036F11BE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039" b="96382" l="9917" r="89993">
                        <a14:foregroundMark x1="69116" y1="91900" x2="46550" y2="90223"/>
                        <a14:foregroundMark x1="46550" y1="90223" x2="39975" y2="88162"/>
                        <a14:foregroundMark x1="47072" y1="8962" x2="56755" y2="10664"/>
                        <a14:foregroundMark x1="56755" y1="10664" x2="50970" y2="6039"/>
                        <a14:foregroundMark x1="50970" y1="6039" x2="47646" y2="8962"/>
                        <a14:foregroundMark x1="63888" y1="93146" x2="50701" y2="93098"/>
                        <a14:foregroundMark x1="50701" y1="93098" x2="45778" y2="90654"/>
                        <a14:foregroundMark x1="19996" y1="82698" x2="31585" y2="88665"/>
                        <a14:foregroundMark x1="19439" y1="85694" x2="58282" y2="94896"/>
                        <a14:foregroundMark x1="18326" y1="87179" x2="20571" y2="78960"/>
                        <a14:foregroundMark x1="20571" y1="78960" x2="25189" y2="84687"/>
                        <a14:foregroundMark x1="25189" y1="84687" x2="38232" y2="94488"/>
                        <a14:foregroundMark x1="38232" y1="94488" x2="49874" y2="963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39144" y="2436902"/>
            <a:ext cx="4877066" cy="3656485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0253538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00361-938A-F729-2C31-2880297BC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60DB4711-84BD-A25B-E7DF-3382135AC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0F33F0-7B09-DD25-4BE9-ECFB0D1E319B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다시 길을 찾다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!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(p.99,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p.7)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589564EE-6231-8EA5-4D87-6798A42A780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6CA259-C579-99FD-0293-DF4B54D92EE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36F85E0D-8B96-B912-F442-C5E1CB9E6A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90" b="88806" l="2692" r="97821">
                        <a14:foregroundMark x1="3205" y1="11940" x2="10128" y2="12313"/>
                        <a14:foregroundMark x1="10128" y1="12313" x2="17051" y2="10075"/>
                        <a14:foregroundMark x1="17051" y1="10075" x2="19231" y2="36194"/>
                        <a14:foregroundMark x1="19231" y1="36194" x2="25256" y2="46642"/>
                        <a14:foregroundMark x1="25256" y1="46642" x2="65000" y2="29478"/>
                        <a14:foregroundMark x1="65000" y1="29478" x2="73205" y2="31343"/>
                        <a14:foregroundMark x1="90513" y1="23507" x2="95769" y2="41791"/>
                        <a14:foregroundMark x1="95769" y1="41791" x2="96026" y2="64925"/>
                        <a14:foregroundMark x1="96026" y1="64925" x2="93846" y2="85075"/>
                        <a14:foregroundMark x1="93846" y1="85075" x2="92308" y2="86567"/>
                        <a14:foregroundMark x1="97677" y1="47442" x2="97821" y2="82463"/>
                        <a14:foregroundMark x1="97821" y1="82463" x2="96538" y2="88806"/>
                        <a14:foregroundMark x1="2692" y1="7090" x2="18590" y2="8955"/>
                        <a14:foregroundMark x1="18590" y1="8955" x2="18718" y2="9701"/>
                        <a14:backgroundMark x1="99103" y1="17910" x2="99872" y2="47761"/>
                        <a14:backgroundMark x1="99231" y1="88060" x2="99744" y2="47388"/>
                        <a14:backgroundMark x1="128" y1="90672" x2="128" y2="16418"/>
                        <a14:backgroundMark x1="24359" y1="10448" x2="45513" y2="7836"/>
                        <a14:backgroundMark x1="45513" y1="7836" x2="68718" y2="11567"/>
                        <a14:backgroundMark x1="22692" y1="11940" x2="29487" y2="11194"/>
                        <a14:backgroundMark x1="29487" y1="11194" x2="58590" y2="13433"/>
                        <a14:backgroundMark x1="58590" y1="13433" x2="80385" y2="10448"/>
                        <a14:backgroundMark x1="80385" y1="10448" x2="82179" y2="11194"/>
                        <a14:backgroundMark x1="76923" y1="11194" x2="82564" y2="11194"/>
                        <a14:backgroundMark x1="77308" y1="11940" x2="81795" y2="11567"/>
                        <a14:backgroundMark x1="79615" y1="13060" x2="82179" y2="123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2981" y="1799014"/>
            <a:ext cx="9586113" cy="306158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92722D-912C-05A0-F013-BFAABCC720BF}"/>
              </a:ext>
            </a:extLst>
          </p:cNvPr>
          <p:cNvSpPr txBox="1"/>
          <p:nvPr/>
        </p:nvSpPr>
        <p:spPr>
          <a:xfrm>
            <a:off x="3326441" y="1915234"/>
            <a:ext cx="1674537" cy="40011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다시 길을 찾다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!</a:t>
            </a:r>
            <a:endParaRPr kumimoji="1" lang="ko-Kore-KR" altLang="en-US" sz="20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0A745A-3B92-20C2-4819-CB58AD3E8557}"/>
              </a:ext>
            </a:extLst>
          </p:cNvPr>
          <p:cNvSpPr txBox="1"/>
          <p:nvPr/>
        </p:nvSpPr>
        <p:spPr>
          <a:xfrm>
            <a:off x="5000978" y="1967881"/>
            <a:ext cx="6106460" cy="33855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kumimoji="1" lang="en-US" altLang="ko-KR" sz="16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SIN</a:t>
            </a:r>
            <a:r>
              <a:rPr kumimoji="1" lang="ko-KR" altLang="en-US" sz="16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카드를 </a:t>
            </a:r>
            <a:r>
              <a:rPr kumimoji="1" lang="ko-KR" altLang="en-US" sz="1600" i="1" spc="-100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파쇄하면서</a:t>
            </a:r>
            <a:r>
              <a:rPr kumimoji="1" lang="ko-KR" altLang="en-US" sz="16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어떤 느낌과 감정이 들었나요</a:t>
            </a:r>
            <a:r>
              <a:rPr kumimoji="1" lang="en-US" altLang="ko-KR" sz="16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?</a:t>
            </a:r>
            <a:endParaRPr kumimoji="1" lang="ko-Kore-KR" altLang="en-US" sz="1600" i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9314530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8F65D-4BD4-88EF-905E-887401312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3E81B78B-4D73-7D2D-AC8B-4BAE6142A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3D46C5-EAFC-9497-F11A-526A38C2C90A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다시 길을 찾다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!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(p.99,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p.7)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5E5048AA-38D3-A504-2CBE-F0369AA3CB2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8265EA13-A183-AF1E-E724-D546D43F92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94" b="89241" l="1899" r="96962">
                        <a14:foregroundMark x1="2658" y1="18987" x2="8861" y2="19620"/>
                        <a14:foregroundMark x1="8861" y1="19620" x2="12658" y2="36709"/>
                        <a14:foregroundMark x1="12658" y1="36709" x2="14430" y2="58861"/>
                        <a14:foregroundMark x1="14430" y1="58861" x2="40000" y2="67722"/>
                        <a14:foregroundMark x1="2152" y1="20253" x2="8608" y2="20886"/>
                        <a14:foregroundMark x1="3671" y1="34810" x2="4177" y2="62658"/>
                        <a14:foregroundMark x1="4177" y1="62658" x2="29241" y2="71519"/>
                        <a14:foregroundMark x1="29241" y1="71519" x2="52278" y2="65823"/>
                        <a14:foregroundMark x1="52278" y1="65823" x2="62405" y2="65823"/>
                        <a14:foregroundMark x1="22025" y1="39241" x2="44177" y2="39873"/>
                        <a14:foregroundMark x1="44177" y1="39873" x2="71519" y2="33544"/>
                        <a14:foregroundMark x1="71519" y1="33544" x2="82152" y2="39241"/>
                        <a14:foregroundMark x1="82152" y1="39241" x2="85063" y2="61392"/>
                        <a14:foregroundMark x1="85063" y1="61392" x2="79873" y2="77848"/>
                        <a14:foregroundMark x1="79873" y1="77848" x2="70506" y2="74051"/>
                        <a14:foregroundMark x1="80253" y1="43038" x2="92785" y2="46835"/>
                        <a14:foregroundMark x1="92785" y1="46835" x2="94430" y2="73418"/>
                        <a14:foregroundMark x1="94430" y1="73418" x2="89241" y2="87975"/>
                        <a14:foregroundMark x1="89241" y1="87975" x2="82911" y2="86709"/>
                        <a14:foregroundMark x1="82911" y1="86709" x2="81392" y2="84177"/>
                        <a14:foregroundMark x1="3924" y1="72152" x2="27722" y2="72785"/>
                        <a14:foregroundMark x1="3924" y1="83544" x2="28734" y2="83544"/>
                        <a14:foregroundMark x1="46835" y1="32278" x2="58987" y2="32911"/>
                        <a14:foregroundMark x1="58987" y1="32911" x2="71646" y2="31646"/>
                        <a14:foregroundMark x1="71646" y1="31646" x2="91013" y2="37975"/>
                        <a14:foregroundMark x1="91013" y1="37975" x2="93418" y2="61392"/>
                        <a14:foregroundMark x1="93418" y1="61392" x2="93544" y2="84177"/>
                        <a14:foregroundMark x1="94684" y1="36709" x2="95316" y2="82278"/>
                        <a14:foregroundMark x1="96203" y1="30380" x2="96203" y2="88608"/>
                        <a14:foregroundMark x1="96329" y1="29747" x2="94937" y2="32911"/>
                        <a14:foregroundMark x1="19494" y1="19620" x2="8228" y2="20253"/>
                        <a14:foregroundMark x1="96709" y1="31646" x2="95823" y2="37342"/>
                        <a14:foregroundMark x1="96582" y1="29114" x2="95823" y2="41139"/>
                        <a14:foregroundMark x1="96709" y1="31646" x2="96709" y2="31646"/>
                        <a14:foregroundMark x1="96709" y1="29114" x2="96709" y2="29114"/>
                        <a14:foregroundMark x1="1899" y1="84810" x2="3038" y2="79114"/>
                        <a14:foregroundMark x1="96709" y1="28481" x2="95696" y2="32911"/>
                        <a14:foregroundMark x1="96962" y1="26582" x2="96456" y2="30380"/>
                        <a14:backgroundMark x1="23544" y1="20253" x2="28608" y2="18354"/>
                        <a14:backgroundMark x1="28608" y1="18354" x2="43544" y2="20253"/>
                        <a14:backgroundMark x1="0" y1="29114" x2="0" y2="29114"/>
                        <a14:backgroundMark x1="253" y1="94937" x2="3544" y2="97468"/>
                        <a14:backgroundMark x1="253" y1="70253" x2="506" y2="32278"/>
                        <a14:backgroundMark x1="4051" y1="94937" x2="32405" y2="99367"/>
                        <a14:backgroundMark x1="38987" y1="98101" x2="58734" y2="99367"/>
                        <a14:backgroundMark x1="60253" y1="99367" x2="60253" y2="99367"/>
                        <a14:backgroundMark x1="63291" y1="96835" x2="90506" y2="99367"/>
                        <a14:backgroundMark x1="23924" y1="19620" x2="44177" y2="21519"/>
                        <a14:backgroundMark x1="33038" y1="23418" x2="37975" y2="23418"/>
                        <a14:backgroundMark x1="37975" y1="23418" x2="40506" y2="21519"/>
                        <a14:backgroundMark x1="26076" y1="22785" x2="28228" y2="22785"/>
                        <a14:backgroundMark x1="23797" y1="22785" x2="27089" y2="2278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2981" y="1782756"/>
            <a:ext cx="9598263" cy="191965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3F6DE8-8EC3-AE6B-8F37-2EE91C20B0BA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2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DBC74-05AA-271B-02FB-A4FF198E4450}"/>
              </a:ext>
            </a:extLst>
          </p:cNvPr>
          <p:cNvSpPr txBox="1"/>
          <p:nvPr/>
        </p:nvSpPr>
        <p:spPr>
          <a:xfrm>
            <a:off x="3326441" y="1915234"/>
            <a:ext cx="3129064" cy="40011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요한계시록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22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장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5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절</a:t>
            </a:r>
            <a:endParaRPr kumimoji="1" lang="ko-Kore-KR" altLang="en-US" sz="20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2982750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EB0FC-FED2-E31B-53BB-25C36FEE7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>
            <a:extLst>
              <a:ext uri="{FF2B5EF4-FFF2-40B4-BE49-F238E27FC236}">
                <a16:creationId xmlns:a16="http://schemas.microsoft.com/office/drawing/2014/main" id="{A3EB0845-0C8D-9337-DFBE-A6AFDD577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8F8EE4-1F94-3110-F586-1B13AD4CC76A}"/>
              </a:ext>
            </a:extLst>
          </p:cNvPr>
          <p:cNvSpPr txBox="1"/>
          <p:nvPr/>
        </p:nvSpPr>
        <p:spPr>
          <a:xfrm>
            <a:off x="1526497" y="2147831"/>
            <a:ext cx="102056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ko-KR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</a:t>
            </a:r>
            <a:r>
              <a:rPr kumimoji="1" lang="ko-KR" altLang="en-US" sz="9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소망의 약속</a:t>
            </a:r>
            <a:endParaRPr kumimoji="1" lang="ko-Kore-KR" altLang="en-US" sz="9600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D8DD0-70B3-191F-5026-8C281A1CC799}"/>
              </a:ext>
            </a:extLst>
          </p:cNvPr>
          <p:cNvSpPr txBox="1"/>
          <p:nvPr/>
        </p:nvSpPr>
        <p:spPr>
          <a:xfrm>
            <a:off x="1651928" y="3980176"/>
            <a:ext cx="9954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교사가이드 </a:t>
            </a:r>
            <a:r>
              <a:rPr kumimoji="1" lang="en-US" altLang="ko-KR" sz="4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(p.100)</a:t>
            </a:r>
            <a:endParaRPr kumimoji="1" lang="ko-Kore-KR" altLang="en-US" sz="44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41430971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30A8D-F608-6929-180D-5EBCAA986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20EA094-1221-B0FB-F257-82F1374965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356346-21EB-CF0E-90C6-C6B7083E200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과 소망의 약속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(p.100)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6EA64EB-5488-DD4C-D162-F9F1AE6294BA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E7EADA-F92C-416F-FF13-79290A4FC9D0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82CE9F11-30D1-8E07-5E74-D5B91131E5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04" b="94340" l="3196" r="95155">
                        <a14:foregroundMark x1="3196" y1="27628" x2="83505" y2="75472"/>
                        <a14:foregroundMark x1="83505" y1="75472" x2="83299" y2="83693"/>
                        <a14:foregroundMark x1="83299" y1="83693" x2="83299" y2="83693"/>
                        <a14:foregroundMark x1="8866" y1="78571" x2="77113" y2="39084"/>
                        <a14:foregroundMark x1="27835" y1="70889" x2="54639" y2="76011"/>
                        <a14:foregroundMark x1="54639" y1="76011" x2="59485" y2="80458"/>
                        <a14:foregroundMark x1="59485" y1="80458" x2="8557" y2="84906"/>
                        <a14:foregroundMark x1="8557" y1="84906" x2="4330" y2="74663"/>
                        <a14:foregroundMark x1="4330" y1="74663" x2="3196" y2="37871"/>
                        <a14:foregroundMark x1="9588" y1="31671" x2="79897" y2="33962"/>
                        <a14:foregroundMark x1="91237" y1="35984" x2="91031" y2="83962"/>
                        <a14:foregroundMark x1="91031" y1="83962" x2="90206" y2="84367"/>
                        <a14:foregroundMark x1="5464" y1="93396" x2="26392" y2="93666"/>
                        <a14:foregroundMark x1="26392" y1="93666" x2="38660" y2="93261"/>
                        <a14:foregroundMark x1="38660" y1="93261" x2="48557" y2="93261"/>
                        <a14:foregroundMark x1="48557" y1="93261" x2="63196" y2="92992"/>
                        <a14:foregroundMark x1="63196" y1="92992" x2="74330" y2="94474"/>
                        <a14:foregroundMark x1="95155" y1="45553" x2="95155" y2="61456"/>
                      </a14:backgroundRemoval>
                    </a14:imgEffect>
                  </a14:imgLayer>
                </a14:imgProps>
              </a:ext>
            </a:extLst>
          </a:blip>
          <a:srcRect t="25334" b="1340"/>
          <a:stretch>
            <a:fillRect/>
          </a:stretch>
        </p:blipFill>
        <p:spPr>
          <a:xfrm>
            <a:off x="1972382" y="1749259"/>
            <a:ext cx="8247234" cy="462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2408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A8C3F-83EE-77ED-B6F6-376697150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DE868CFD-A3EC-762B-5B32-DA70A16FF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2DB996-A878-63F6-9D49-C959ED623E1E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1)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시선열기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32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멸망에서 회복까지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(p.102)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8C9DD2E-3114-C9AC-3A25-9FDEF99AC91E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A26F76-D2B4-A9F1-55CA-5C9DBDDD3586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354F66-AE41-CCEE-ECB8-5D2D03061B0D}"/>
              </a:ext>
            </a:extLst>
          </p:cNvPr>
          <p:cNvSpPr txBox="1"/>
          <p:nvPr/>
        </p:nvSpPr>
        <p:spPr>
          <a:xfrm>
            <a:off x="934269" y="2568442"/>
            <a:ext cx="1072070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선지서와 시가서가 어떤 내용인지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?</a:t>
            </a:r>
          </a:p>
          <a:p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-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현실 속의 고통을 살펴보며 하나님 말씀을 배우도록 안내하는 도입 시간</a:t>
            </a:r>
            <a:endParaRPr kumimoji="1"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endParaRPr kumimoji="1" lang="en-US" altLang="ko-KR" sz="16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=&gt;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목회자 또는</a:t>
            </a:r>
            <a:r>
              <a:rPr kumimoji="1" lang="en-US" altLang="ko-KR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r>
              <a:rPr kumimoji="1"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담당 총괄 교사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8D8638-0014-3491-D31B-00699D58BEA7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전체적인 개관과 신학적 내용에 대한 설명과 소개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1181156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DE2BF-7162-0DE1-E826-1191680E2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70C66F8E-3655-ABE0-E748-E138A786F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9582DF-EDB2-3818-A9A3-1B0C7EE2C651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(p.103,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B3B7E2D-4C99-5991-0F2B-45CD770CB205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FC8764-C611-CF90-AB09-0F1494971AD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0F4668-D708-D97C-E836-F71F8EDD67C0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0A907F-8894-E90B-1F97-59D777FA65B1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1.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삶을 빼앗는 약탈과 착취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BA5B5899-99DF-50B0-3E97-8B919C2E04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82" t="17561" r="-1" b="49665"/>
          <a:stretch>
            <a:fillRect/>
          </a:stretch>
        </p:blipFill>
        <p:spPr>
          <a:xfrm>
            <a:off x="934270" y="3026082"/>
            <a:ext cx="5188384" cy="1287775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642F6162-FB63-585E-CFA5-B996E159C5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08" t="63593" r="173" b="4641"/>
          <a:stretch>
            <a:fillRect/>
          </a:stretch>
        </p:blipFill>
        <p:spPr>
          <a:xfrm>
            <a:off x="6229172" y="3026082"/>
            <a:ext cx="5353035" cy="128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05808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A7015-2084-8EE3-27D2-AB30F19E2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ED33D2EC-DE7A-DF04-0F96-95F1FF34C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EFA749F1-34E8-B791-BA31-8B437CFC9071}"/>
              </a:ext>
            </a:extLst>
          </p:cNvPr>
          <p:cNvSpPr/>
          <p:nvPr/>
        </p:nvSpPr>
        <p:spPr>
          <a:xfrm>
            <a:off x="871239" y="2972198"/>
            <a:ext cx="10715862" cy="1631332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AF25FA-FF81-169F-1845-22DFE6C047CA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(p.103,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B8DD363E-1AF7-044B-BAE4-7C38D1C8D4F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F3C1B77C-4E38-7C9E-9C1F-62964A7610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67" t="58440" r="53523"/>
          <a:stretch>
            <a:fillRect/>
          </a:stretch>
        </p:blipFill>
        <p:spPr>
          <a:xfrm>
            <a:off x="7067653" y="4746716"/>
            <a:ext cx="4519448" cy="14700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6D4D5C-894A-373D-A2D3-AC154B0BB18F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B0C758-4A5F-B0E0-0453-D1CB6171C954}"/>
              </a:ext>
            </a:extLst>
          </p:cNvPr>
          <p:cNvSpPr txBox="1"/>
          <p:nvPr/>
        </p:nvSpPr>
        <p:spPr>
          <a:xfrm>
            <a:off x="1099562" y="3121603"/>
            <a:ext cx="10259216" cy="129048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하나님은 선지자들을 통해 삶을 영위하는데 필요한 의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식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주에 대한 약탈과 착취 행위를 꾸짖으셨습니다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사람들이 약자의 밭과 집을 탐하고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전쟁을 피해 지나가는 사람들의 옷을 빼앗는 행위는 하나님의 언약을 깨고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약한 자들을 보호하지 않는 잘못이자 한 사람의 삶 자체를 빼앗는 행위였습니다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C622EC-DDD9-72EA-734A-146E2C29507F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307B2F-B6F5-41AC-8E26-97E0D26DC04B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1.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삶을 빼앗는 약탈과 착취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50518998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C4B2D-473C-A3FA-FFBF-C5F6E0077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AF72CE15-E7AD-2F0A-CB53-19B76A468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D1BD12-FA46-BCAA-5EC2-5A3A15E30540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(p.104,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6D2AEFBF-A0F7-DB6A-C64E-0897B5BF6C3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D61ADC-C35E-5D12-300D-16A2D0DE89A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AD4DB7-68B8-4E75-2A58-D10A71936A4C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0F4F32-B79B-F37B-6631-0C8A74CA0BC3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2.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세상을 무너뜨리는 전쟁과 파괴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E05CEE02-9976-8552-3387-0348963714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73" t="15789" r="1473" b="50054"/>
          <a:stretch>
            <a:fillRect/>
          </a:stretch>
        </p:blipFill>
        <p:spPr>
          <a:xfrm>
            <a:off x="934270" y="3026632"/>
            <a:ext cx="5188384" cy="1287225"/>
          </a:xfrm>
          <a:prstGeom prst="rect">
            <a:avLst/>
          </a:prstGeom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F85C827B-2C88-19DD-120F-341EB30103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73" t="63201" r="1473" b="2642"/>
          <a:stretch>
            <a:fillRect/>
          </a:stretch>
        </p:blipFill>
        <p:spPr>
          <a:xfrm>
            <a:off x="6292231" y="3026632"/>
            <a:ext cx="5188384" cy="128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27732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1DC0D-B648-9710-366B-7ADBC47E3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8E2962AD-B8B9-54BB-C911-3E04A9088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DBE161AF-E541-1845-A0B6-893A9181039D}"/>
              </a:ext>
            </a:extLst>
          </p:cNvPr>
          <p:cNvSpPr/>
          <p:nvPr/>
        </p:nvSpPr>
        <p:spPr>
          <a:xfrm>
            <a:off x="871239" y="2972198"/>
            <a:ext cx="10715862" cy="1631332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79B3B9-75B8-C4FA-3104-75ED0752DFA2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(p.105,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AE909A5-5E91-DC14-0DC5-0FDEF4A4483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CFC92D-BBCC-8D4C-43AD-19EC190A8AB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2EB034-34E3-1F09-CB09-E6D2A83857C6}"/>
              </a:ext>
            </a:extLst>
          </p:cNvPr>
          <p:cNvSpPr txBox="1"/>
          <p:nvPr/>
        </p:nvSpPr>
        <p:spPr>
          <a:xfrm>
            <a:off x="1099562" y="3121603"/>
            <a:ext cx="10259216" cy="129048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하나님은 선지자들을 통해 전쟁과 파괴로 세상이 무너질 것을 경고하셨습니다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하나님은 자신의 말에 순종하지 않고 다른 신을 섬겼던 백성들을 다른 나라를 통해서 심판하십니다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하나님의 말씀을 듣지 않은 백성들은 전쟁과 칼로 인하여 목숨을 잃게 되고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전쟁에 패배하고 성읍이 무너지며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세상이 황폐해지는 비참한 결과를 마주합니다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6AAD80-46D2-01D7-E289-50C04CA603BB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95101C-9CE5-A302-7B30-6A8BA848C245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2.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세상을 무너뜨리는 전쟁과 파괴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26773F44-7FCF-A3E3-BC7B-1417FF9C6BB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71" t="55101" r="51761" b="4437"/>
          <a:stretch>
            <a:fillRect/>
          </a:stretch>
        </p:blipFill>
        <p:spPr>
          <a:xfrm>
            <a:off x="6893678" y="4746716"/>
            <a:ext cx="4693423" cy="1470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00941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CE53DB-EF5B-F972-FB13-BA11E94B1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4073B264-E052-E57D-D2A3-C4C6AF53E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C2C798-BFBE-E71B-C3B9-BD95EFF59359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(p.105,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5BC5DB99-56F0-1312-C407-C54B584B047D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BFA5B2-172E-981D-B6CC-76B2A16D712D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6402D3-FD8F-9E50-A060-6BC0EDCE2B87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A205D7-E129-8136-EABB-5A0F4AF59ABD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3.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마음을 병들게 하는 부패와 거짓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9" name="그림 8">
            <a:extLst>
              <a:ext uri="{FF2B5EF4-FFF2-40B4-BE49-F238E27FC236}">
                <a16:creationId xmlns:a16="http://schemas.microsoft.com/office/drawing/2014/main" id="{CE575C60-5770-EFEC-83FD-72D7DA077D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67" t="18104" r="2945" b="49467"/>
          <a:stretch>
            <a:fillRect/>
          </a:stretch>
        </p:blipFill>
        <p:spPr>
          <a:xfrm>
            <a:off x="934270" y="3031248"/>
            <a:ext cx="5189731" cy="1287225"/>
          </a:xfrm>
          <a:prstGeom prst="rect">
            <a:avLst/>
          </a:prstGeom>
        </p:spPr>
      </p:pic>
      <p:pic>
        <p:nvPicPr>
          <p:cNvPr id="12" name="그림 11">
            <a:extLst>
              <a:ext uri="{FF2B5EF4-FFF2-40B4-BE49-F238E27FC236}">
                <a16:creationId xmlns:a16="http://schemas.microsoft.com/office/drawing/2014/main" id="{672F4932-2317-BD26-3DD6-892846CDB2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67" t="64425" r="2945" b="4227"/>
          <a:stretch>
            <a:fillRect/>
          </a:stretch>
        </p:blipFill>
        <p:spPr>
          <a:xfrm>
            <a:off x="6292231" y="3026082"/>
            <a:ext cx="5368560" cy="1287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04746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375D8-1D4C-37C5-3EBC-913286CEC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B24C578D-85F8-0EBB-7A1E-518AC5145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737A40C7-C973-EFF2-22ED-371942CD1488}"/>
              </a:ext>
            </a:extLst>
          </p:cNvPr>
          <p:cNvSpPr/>
          <p:nvPr/>
        </p:nvSpPr>
        <p:spPr>
          <a:xfrm>
            <a:off x="871239" y="2972198"/>
            <a:ext cx="10715862" cy="1631332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EE289E-AA0E-1A47-0986-83FE8AC5CEA5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(p.105,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9A02F4A1-9090-8475-A45A-130835FC32BA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C75D66-70C3-2E77-6331-926B7197E253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3D6FFE-EC06-37F2-EC7C-C9A1B94FAFE3}"/>
              </a:ext>
            </a:extLst>
          </p:cNvPr>
          <p:cNvSpPr txBox="1"/>
          <p:nvPr/>
        </p:nvSpPr>
        <p:spPr>
          <a:xfrm>
            <a:off x="1099562" y="3121603"/>
            <a:ext cx="10259216" cy="129048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하나님은 선지자들을 통해 지도자들의 잘못을 꾸짖었습니다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통치자들은 뇌물을 받았으며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영적 지도자들도 돈을 위하여 살아갔습니다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선지자들 중에서도 하나님의 말씀을 제대로 전하지 않는 거짓 선지자들이 있었고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수많은 거짓으로 인하여 세상과 하나님의 백성이 병들고 부패하는 타락한 마음이 가득했습니다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AE34BC-1727-1976-31BA-FBD187634345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931E48-0A2D-DD0F-1F7F-15AB53F880B2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무너진 현실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3.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마음을 병들게 하는 부패와 거짓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4532C407-835E-D28D-6C3A-63FEC677BB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63" t="55988" r="50227" b="4404"/>
          <a:stretch>
            <a:fillRect/>
          </a:stretch>
        </p:blipFill>
        <p:spPr>
          <a:xfrm>
            <a:off x="6893678" y="4774017"/>
            <a:ext cx="4693423" cy="1411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2303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AB3C47-4918-F67C-1417-A77A3B810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5C8ABAFE-E545-7955-EFDE-4BB6843DC6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E24A43-7B6C-055B-B546-97D21E79F435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(p.106,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F92A2EEB-894D-60BD-91F7-1375A6E3DD8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E2D7A8-4DCB-4328-DB3D-7A4FA90F9BBB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6901B2-A240-E47F-DDBB-F76F055D9F08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6272DC-F0E7-B2C1-5192-154F223B1511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하나님의 회복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1.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회복시키시는 하나님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8" name="그림 7">
            <a:extLst>
              <a:ext uri="{FF2B5EF4-FFF2-40B4-BE49-F238E27FC236}">
                <a16:creationId xmlns:a16="http://schemas.microsoft.com/office/drawing/2014/main" id="{A2AC21A0-EAE7-5513-8D50-BECE990B9A6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56" t="43502" r="1412" b="25486"/>
          <a:stretch>
            <a:fillRect/>
          </a:stretch>
        </p:blipFill>
        <p:spPr>
          <a:xfrm>
            <a:off x="934270" y="2980758"/>
            <a:ext cx="6335699" cy="1543051"/>
          </a:xfrm>
          <a:prstGeom prst="rect">
            <a:avLst/>
          </a:prstGeom>
        </p:spPr>
      </p:pic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44DF65D6-4520-155E-CF52-6EC031742FBC}"/>
              </a:ext>
            </a:extLst>
          </p:cNvPr>
          <p:cNvSpPr/>
          <p:nvPr/>
        </p:nvSpPr>
        <p:spPr>
          <a:xfrm>
            <a:off x="7505037" y="2972197"/>
            <a:ext cx="4082064" cy="3188581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36BCC4-C269-A33B-253B-0BA8BC7CD795}"/>
              </a:ext>
            </a:extLst>
          </p:cNvPr>
          <p:cNvSpPr txBox="1"/>
          <p:nvPr/>
        </p:nvSpPr>
        <p:spPr>
          <a:xfrm>
            <a:off x="7686731" y="3095153"/>
            <a:ext cx="3760631" cy="29524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무너진 현실 속에서 하나님은 우리를 회복시키십니다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포도나무가 열매를 맺는 것은 하나님의 평화와 번영의 약속이었습니다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포도나무가 건강하게 자라고 가장 좋은 열매를 맺기까지 하나님이 보호하시며 다시 회복시키실 것을 약속하십니다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353941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E20E8-25FC-FEDC-E6DE-E118454A9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C6E6C87-86F0-9716-A351-3C4A62328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565C4B-7DEC-B5FE-98EF-EF9292F34B7E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(p.106,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820980BE-9425-C4D4-9172-0E3C265303F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030C11-0532-6158-8A5B-2BD3F3904ABE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54AA88-4A33-937F-FDE7-590AF0F90179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하나님의 회복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2.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다시 세우시는 하나님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sp>
        <p:nvSpPr>
          <p:cNvPr id="7" name="모서리가 둥근 직사각형 6">
            <a:extLst>
              <a:ext uri="{FF2B5EF4-FFF2-40B4-BE49-F238E27FC236}">
                <a16:creationId xmlns:a16="http://schemas.microsoft.com/office/drawing/2014/main" id="{AD3B0800-F2BA-184D-2AC6-9E5CF71D243C}"/>
              </a:ext>
            </a:extLst>
          </p:cNvPr>
          <p:cNvSpPr/>
          <p:nvPr/>
        </p:nvSpPr>
        <p:spPr>
          <a:xfrm>
            <a:off x="7505037" y="2972197"/>
            <a:ext cx="4082064" cy="3188581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C9BBB8-3121-D326-D543-5B8D646D83AD}"/>
              </a:ext>
            </a:extLst>
          </p:cNvPr>
          <p:cNvSpPr txBox="1"/>
          <p:nvPr/>
        </p:nvSpPr>
        <p:spPr>
          <a:xfrm>
            <a:off x="7686731" y="3095153"/>
            <a:ext cx="3760631" cy="2536977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무너진 현실 속에서 하나님은 우리를 다시 세우십니다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마음이 상한 자를 고치시고 </a:t>
            </a:r>
            <a:r>
              <a:rPr kumimoji="1" lang="ko-KR" altLang="en-US" spc="-100" dirty="0" err="1">
                <a:latin typeface="NanumMyeongjo" pitchFamily="2" charset="-127"/>
                <a:ea typeface="NanumMyeongjo" pitchFamily="2" charset="-127"/>
              </a:rPr>
              <a:t>포로된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자를 자유롭게 하시고 슬픈 자를 위로하셔서 무너졌던 것을 다시 일으키시고 세우시는 구원의 아름다운 소식을 전하십니다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EBA41-D890-380D-781E-67920E875D0A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7FB1A6B1-45A8-378F-4EEF-36EDAD40F6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07" t="17005" b="39535"/>
          <a:stretch>
            <a:fillRect/>
          </a:stretch>
        </p:blipFill>
        <p:spPr>
          <a:xfrm>
            <a:off x="934269" y="2972197"/>
            <a:ext cx="6335699" cy="153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41842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2F4352-F44C-C339-8F99-35112D177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DF903EF8-3E6D-C04D-03A7-18077FDDEC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A81CE2-8C06-CD88-B6C5-4C074C2517F4}"/>
              </a:ext>
            </a:extLst>
          </p:cNvPr>
          <p:cNvSpPr txBox="1"/>
          <p:nvPr/>
        </p:nvSpPr>
        <p:spPr>
          <a:xfrm>
            <a:off x="934270" y="697221"/>
            <a:ext cx="9482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2)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이야기 따라가기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약속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(p.107,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p.8)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C04018E2-CF81-713F-8A89-49BC3126E2A0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A35505-1816-0195-7BA6-99FF94AB6E0A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09C679-F017-D95C-3FB0-3DD6A0931185}"/>
              </a:ext>
            </a:extLst>
          </p:cNvPr>
          <p:cNvSpPr txBox="1"/>
          <p:nvPr/>
        </p:nvSpPr>
        <p:spPr>
          <a:xfrm>
            <a:off x="871240" y="2393633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하나님의 회복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–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3.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말씀을 새기시는 하나님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sp>
        <p:nvSpPr>
          <p:cNvPr id="6" name="모서리가 둥근 직사각형 5">
            <a:extLst>
              <a:ext uri="{FF2B5EF4-FFF2-40B4-BE49-F238E27FC236}">
                <a16:creationId xmlns:a16="http://schemas.microsoft.com/office/drawing/2014/main" id="{A47F771D-356D-7F70-D4E0-6B4BE66A64D0}"/>
              </a:ext>
            </a:extLst>
          </p:cNvPr>
          <p:cNvSpPr/>
          <p:nvPr/>
        </p:nvSpPr>
        <p:spPr>
          <a:xfrm>
            <a:off x="7505037" y="2972197"/>
            <a:ext cx="4082064" cy="3188581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B4DF1D-6FA8-D57D-DAFA-D457DEECB05A}"/>
              </a:ext>
            </a:extLst>
          </p:cNvPr>
          <p:cNvSpPr txBox="1"/>
          <p:nvPr/>
        </p:nvSpPr>
        <p:spPr>
          <a:xfrm>
            <a:off x="7686731" y="3095153"/>
            <a:ext cx="3760631" cy="2536977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무너진 현실 속에서 하나님은 우리에게 말씀을 새기십니다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하나님의 언약 안에서 우리의 마음에는 하나님의 말씀이 새겨지고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latin typeface="NanumMyeongjo" pitchFamily="2" charset="-127"/>
                <a:ea typeface="NanumMyeongjo" pitchFamily="2" charset="-127"/>
              </a:rPr>
              <a:t> 우리는 하나님의 백성으로서 새롭게 그 말씀에 순종하며 살아갈 수 있습니다</a:t>
            </a:r>
            <a:r>
              <a:rPr kumimoji="1" lang="en-US" altLang="ko-KR" spc="-100" dirty="0">
                <a:latin typeface="NanumMyeongjo" pitchFamily="2" charset="-127"/>
                <a:ea typeface="NanumMyeongjo" pitchFamily="2" charset="-127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4EBEBE-AD1A-0201-32D9-06194CC11AC3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멸망에서 회복까지 말씀을 찾으며 배우는 스토리텔링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50946E17-0949-E4A1-E86E-5B122D77D3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30" t="15440" b="39166"/>
          <a:stretch>
            <a:fillRect/>
          </a:stretch>
        </p:blipFill>
        <p:spPr>
          <a:xfrm>
            <a:off x="934269" y="2972197"/>
            <a:ext cx="6335699" cy="1580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02137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5B6B7-EB02-E033-6688-DB91890B05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BD684532-322E-2B0D-79A7-42AC7F130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5C1B16-9DDB-5F8A-D0C0-B5C212633F3E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3)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4400" dirty="0" err="1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의미엮기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Check It Out !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(p.107,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C50F230C-B45B-9797-9C65-07D90BA3DDCC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438E05-40FF-BAF9-E629-A322683424D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032173-2DD4-7350-ACF8-297158E847C7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중심 개념을 확인하고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,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생각을 확장하기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F2A218-7D00-6652-FBCD-C9703537CE03}"/>
              </a:ext>
            </a:extLst>
          </p:cNvPr>
          <p:cNvSpPr txBox="1"/>
          <p:nvPr/>
        </p:nvSpPr>
        <p:spPr>
          <a:xfrm>
            <a:off x="2319867" y="2605771"/>
            <a:ext cx="9194800" cy="26293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무너진 현실 속에서도 하나님의 회복과 소망을 붙들 수 있는 이유는 무엇인가요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답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하나님이 길 잃은 우리를 다시 붙드시고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자기 백성으로 회복시키시는 은혜를 베푸시기 </a:t>
            </a:r>
            <a:r>
              <a:rPr kumimoji="1" lang="ko-KR" altLang="en-US" spc="-100" dirty="0" err="1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때문입</a:t>
            </a:r>
            <a:endParaRPr kumimoji="1" lang="en-US" altLang="ko-KR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       </a:t>
            </a:r>
            <a:r>
              <a:rPr kumimoji="1" lang="ko-KR" altLang="en-US" spc="-100" dirty="0" err="1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니다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en-US" sz="4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내 삶 속에서 힘든 사람을 외면하거나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다른 사람에게 상처를 주거나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,</a:t>
            </a: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옳은 것보다 내 편안함과 이익</a:t>
            </a:r>
            <a:endParaRPr kumimoji="1" lang="en-US" altLang="ko-KR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을 먼저 선택한 적은 없나요</a:t>
            </a:r>
            <a:r>
              <a:rPr kumimoji="1" lang="en-US" altLang="ko-KR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?</a:t>
            </a:r>
          </a:p>
          <a:p>
            <a:pPr>
              <a:lnSpc>
                <a:spcPct val="150000"/>
              </a:lnSpc>
            </a:pPr>
            <a:r>
              <a:rPr kumimoji="1" lang="ko-KR" altLang="en-US" sz="1600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   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예시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: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힘든 사람을 보고도 못 본 척하고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 바쁘다는 핑계로 지나간 적이 있어요</a:t>
            </a:r>
            <a:r>
              <a:rPr kumimoji="1" lang="en-US" altLang="ko-KR" spc="-100" dirty="0">
                <a:solidFill>
                  <a:srgbClr val="FF0000"/>
                </a:solidFill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500" spc="-100" dirty="0">
              <a:solidFill>
                <a:srgbClr val="FF0000"/>
              </a:solidFill>
              <a:latin typeface="NanumMyeongjo" pitchFamily="2" charset="-127"/>
              <a:ea typeface="NanumMyeongjo" pitchFamily="2" charset="-127"/>
            </a:endParaRPr>
          </a:p>
        </p:txBody>
      </p:sp>
      <p:sp>
        <p:nvSpPr>
          <p:cNvPr id="9" name="모서리가 둥근 직사각형 8">
            <a:extLst>
              <a:ext uri="{FF2B5EF4-FFF2-40B4-BE49-F238E27FC236}">
                <a16:creationId xmlns:a16="http://schemas.microsoft.com/office/drawing/2014/main" id="{DA520472-AA74-CDC4-89CF-2BF28C21D000}"/>
              </a:ext>
            </a:extLst>
          </p:cNvPr>
          <p:cNvSpPr/>
          <p:nvPr/>
        </p:nvSpPr>
        <p:spPr>
          <a:xfrm>
            <a:off x="1069737" y="2604214"/>
            <a:ext cx="1250130" cy="52322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확인질문</a:t>
            </a:r>
          </a:p>
        </p:txBody>
      </p:sp>
      <p:sp>
        <p:nvSpPr>
          <p:cNvPr id="10" name="모서리가 둥근 직사각형 9">
            <a:extLst>
              <a:ext uri="{FF2B5EF4-FFF2-40B4-BE49-F238E27FC236}">
                <a16:creationId xmlns:a16="http://schemas.microsoft.com/office/drawing/2014/main" id="{12B47C8B-56F7-ED0B-4CFC-B463A3892D65}"/>
              </a:ext>
            </a:extLst>
          </p:cNvPr>
          <p:cNvSpPr/>
          <p:nvPr/>
        </p:nvSpPr>
        <p:spPr>
          <a:xfrm>
            <a:off x="1069737" y="4001782"/>
            <a:ext cx="1250130" cy="772860"/>
          </a:xfrm>
          <a:prstGeom prst="roundRect">
            <a:avLst>
              <a:gd name="adj" fmla="val 0"/>
            </a:avLst>
          </a:prstGeom>
          <a:solidFill>
            <a:srgbClr val="431FAA">
              <a:alpha val="79681"/>
            </a:srgbClr>
          </a:solidFill>
          <a:ln>
            <a:solidFill>
              <a:srgbClr val="757A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b="1" dirty="0">
                <a:latin typeface="NanumSquareOTF ExtraBold" panose="020B0600000101010101" pitchFamily="34" charset="-127"/>
                <a:ea typeface="NanumSquareOTF ExtraBold" panose="020B0600000101010101" pitchFamily="34" charset="-127"/>
              </a:rPr>
              <a:t>생각질문</a:t>
            </a:r>
          </a:p>
        </p:txBody>
      </p:sp>
    </p:spTree>
    <p:extLst>
      <p:ext uri="{BB962C8B-B14F-4D97-AF65-F5344CB8AC3E}">
        <p14:creationId xmlns:p14="http://schemas.microsoft.com/office/powerpoint/2010/main" val="216905553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001A04-4AC0-6F90-4F44-872E7690B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F24FA794-F694-D1C0-E989-903C78C51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13" name="모서리가 둥근 직사각형 12">
            <a:extLst>
              <a:ext uri="{FF2B5EF4-FFF2-40B4-BE49-F238E27FC236}">
                <a16:creationId xmlns:a16="http://schemas.microsoft.com/office/drawing/2014/main" id="{F84EFC2B-737C-5FCA-318E-37FEE5317C4C}"/>
              </a:ext>
            </a:extLst>
          </p:cNvPr>
          <p:cNvSpPr/>
          <p:nvPr/>
        </p:nvSpPr>
        <p:spPr>
          <a:xfrm>
            <a:off x="6171724" y="3043266"/>
            <a:ext cx="5415377" cy="2958584"/>
          </a:xfrm>
          <a:prstGeom prst="roundRect">
            <a:avLst>
              <a:gd name="adj" fmla="val 8247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BB55D1-88B7-1A48-25DD-F3459CFB4632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회복의 열매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(p.108,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995B448B-23D1-2681-2D8F-1CC156505A32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184C69-EA75-8CFA-9FA3-3CF6CD3E1E26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5B27C4-2401-B8FE-2B4F-EFFAB5EBC43E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성경의 이야기를 나의 이야기로 해석하고 표현하기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ECA00-52F5-3ABF-896A-E4609FF45A5D}"/>
              </a:ext>
            </a:extLst>
          </p:cNvPr>
          <p:cNvSpPr txBox="1"/>
          <p:nvPr/>
        </p:nvSpPr>
        <p:spPr>
          <a:xfrm>
            <a:off x="934270" y="2421401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청소년의 삶 속에서 무너졌던 현실이나 이웃과 세상 속에 파괴된 것들을 소망의 열매 카드에 적어봅니다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C8CF9-C13E-67DD-0892-E0E9429A5627}"/>
              </a:ext>
            </a:extLst>
          </p:cNvPr>
          <p:cNvSpPr txBox="1"/>
          <p:nvPr/>
        </p:nvSpPr>
        <p:spPr>
          <a:xfrm>
            <a:off x="934271" y="3043266"/>
            <a:ext cx="5086007" cy="113877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/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회복의 열매 활동은 나와 우리의 삶 속에 </a:t>
            </a:r>
            <a:r>
              <a:rPr kumimoji="1" lang="en-US" altLang="ko-KR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‘</a:t>
            </a:r>
            <a:r>
              <a:rPr kumimoji="1" lang="ko-KR" altLang="en-US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회복과 소망이 필요한 것들</a:t>
            </a:r>
            <a:r>
              <a:rPr kumimoji="1" lang="en-US" altLang="ko-KR" sz="24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’</a:t>
            </a:r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을 살펴보고</a:t>
            </a:r>
            <a:r>
              <a:rPr kumimoji="1" lang="en-US" altLang="ko-KR" sz="2000" b="1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sz="2000" b="1" spc="-100" dirty="0">
                <a:latin typeface="NanumMyeongjo" pitchFamily="2" charset="-127"/>
                <a:ea typeface="NanumMyeongjo" pitchFamily="2" charset="-127"/>
              </a:rPr>
              <a:t> 하나님의 도우심과 소망을 위한 기도를 적어봅니다</a:t>
            </a:r>
            <a:r>
              <a:rPr kumimoji="1" lang="en-US" altLang="ko-KR" sz="2000" b="1" spc="-100" dirty="0">
                <a:latin typeface="NanumMyeongjo" pitchFamily="2" charset="-127"/>
                <a:ea typeface="NanumMyeongjo" pitchFamily="2" charset="-127"/>
              </a:rPr>
              <a:t>.</a:t>
            </a:r>
            <a:endParaRPr kumimoji="1" lang="en-US" altLang="en-US" sz="2400" b="1" spc="-100" dirty="0">
              <a:latin typeface="NanumMyeongjo" pitchFamily="2" charset="-127"/>
              <a:ea typeface="NanumMyeongjo" pitchFamily="2" charset="-127"/>
            </a:endParaRPr>
          </a:p>
        </p:txBody>
      </p:sp>
      <p:pic>
        <p:nvPicPr>
          <p:cNvPr id="11" name="그림 10">
            <a:extLst>
              <a:ext uri="{FF2B5EF4-FFF2-40B4-BE49-F238E27FC236}">
                <a16:creationId xmlns:a16="http://schemas.microsoft.com/office/drawing/2014/main" id="{71E0CD21-B393-7E7B-378E-1E0496C378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00" b="91103" l="3967" r="96707">
                        <a14:foregroundMark x1="13847" y1="41604" x2="14147" y2="59774"/>
                        <a14:foregroundMark x1="14147" y1="59774" x2="22904" y2="70050"/>
                        <a14:foregroundMark x1="22904" y1="70050" x2="30464" y2="58647"/>
                        <a14:foregroundMark x1="30464" y1="58647" x2="32410" y2="38596"/>
                        <a14:foregroundMark x1="32410" y1="38596" x2="19311" y2="38471"/>
                        <a14:foregroundMark x1="19311" y1="38471" x2="18114" y2="40351"/>
                        <a14:foregroundMark x1="12650" y1="36341" x2="39895" y2="71053"/>
                        <a14:foregroundMark x1="39895" y1="71053" x2="39446" y2="69674"/>
                        <a14:foregroundMark x1="37275" y1="38346" x2="37051" y2="58396"/>
                        <a14:foregroundMark x1="37051" y1="58396" x2="30314" y2="73434"/>
                        <a14:foregroundMark x1="30314" y1="73434" x2="18413" y2="81830"/>
                        <a14:foregroundMark x1="18413" y1="81830" x2="10404" y2="74311"/>
                        <a14:foregroundMark x1="10404" y1="74311" x2="4491" y2="64411"/>
                        <a14:foregroundMark x1="4491" y1="57644" x2="8832" y2="41729"/>
                        <a14:foregroundMark x1="8832" y1="41729" x2="9057" y2="41604"/>
                        <a14:foregroundMark x1="14820" y1="33208" x2="38024" y2="35840"/>
                        <a14:foregroundMark x1="38024" y1="35840" x2="42066" y2="49373"/>
                        <a14:foregroundMark x1="42066" y1="49373" x2="38772" y2="64160"/>
                        <a14:foregroundMark x1="38772" y1="64160" x2="26048" y2="86090"/>
                        <a14:foregroundMark x1="39671" y1="79198" x2="39671" y2="79198"/>
                        <a14:foregroundMark x1="44012" y1="71679" x2="44012" y2="71679"/>
                        <a14:foregroundMark x1="23653" y1="31955" x2="33608" y2="32331"/>
                        <a14:foregroundMark x1="33608" y1="32331" x2="42515" y2="39724"/>
                        <a14:foregroundMark x1="42515" y1="39724" x2="44237" y2="56391"/>
                        <a14:foregroundMark x1="44237" y1="56391" x2="42216" y2="70927"/>
                        <a14:foregroundMark x1="42216" y1="70927" x2="34880" y2="88471"/>
                        <a14:foregroundMark x1="17665" y1="32707" x2="26198" y2="25439"/>
                        <a14:foregroundMark x1="26198" y1="25439" x2="35105" y2="28195"/>
                        <a14:foregroundMark x1="35105" y1="28195" x2="35404" y2="28822"/>
                        <a14:foregroundMark x1="74401" y1="31955" x2="70808" y2="48997"/>
                        <a14:foregroundMark x1="70808" y1="48997" x2="72829" y2="65664"/>
                        <a14:foregroundMark x1="72829" y1="65664" x2="82335" y2="60150"/>
                        <a14:foregroundMark x1="82335" y1="60150" x2="84207" y2="42982"/>
                        <a14:foregroundMark x1="84207" y1="42982" x2="80614" y2="41604"/>
                        <a14:foregroundMark x1="74850" y1="31203" x2="63772" y2="38346"/>
                        <a14:foregroundMark x1="63772" y1="38346" x2="59057" y2="52757"/>
                        <a14:foregroundMark x1="59057" y1="52757" x2="63847" y2="71053"/>
                        <a14:foregroundMark x1="63847" y1="71053" x2="73428" y2="79699"/>
                        <a14:foregroundMark x1="73428" y1="79699" x2="84431" y2="70802"/>
                        <a14:foregroundMark x1="75599" y1="31579" x2="83683" y2="37594"/>
                        <a14:foregroundMark x1="83683" y1="37594" x2="88922" y2="51378"/>
                        <a14:foregroundMark x1="88922" y1="51378" x2="90419" y2="67544"/>
                        <a14:foregroundMark x1="90419" y1="67544" x2="84057" y2="82707"/>
                        <a14:foregroundMark x1="84057" y1="82707" x2="66018" y2="88471"/>
                        <a14:foregroundMark x1="66018" y1="88471" x2="61003" y2="84837"/>
                        <a14:foregroundMark x1="65494" y1="84837" x2="58308" y2="64662"/>
                        <a14:foregroundMark x1="58308" y1="64662" x2="57859" y2="51253"/>
                        <a14:foregroundMark x1="57859" y1="47995" x2="61677" y2="31955"/>
                        <a14:foregroundMark x1="61677" y1="31955" x2="70284" y2="25063"/>
                        <a14:foregroundMark x1="70284" y1="25063" x2="79341" y2="28446"/>
                        <a14:foregroundMark x1="79341" y1="28446" x2="87051" y2="36591"/>
                        <a14:foregroundMark x1="87051" y1="36591" x2="91093" y2="51128"/>
                        <a14:foregroundMark x1="91093" y1="51128" x2="91617" y2="56767"/>
                        <a14:foregroundMark x1="92814" y1="46742" x2="93039" y2="57268"/>
                        <a14:foregroundMark x1="58608" y1="33208" x2="64596" y2="27569"/>
                        <a14:foregroundMark x1="59506" y1="32957" x2="56737" y2="46241"/>
                        <a14:foregroundMark x1="67740" y1="88972" x2="73877" y2="91228"/>
                        <a14:foregroundMark x1="94461" y1="47368" x2="96781" y2="53383"/>
                        <a14:foregroundMark x1="3967" y1="54762" x2="3967" y2="54762"/>
                      </a14:backgroundRemoval>
                    </a14:imgEffect>
                  </a14:imgLayer>
                </a14:imgProps>
              </a:ext>
            </a:extLst>
          </a:blip>
          <a:srcRect t="13663" b="4571"/>
          <a:stretch>
            <a:fillRect/>
          </a:stretch>
        </p:blipFill>
        <p:spPr>
          <a:xfrm>
            <a:off x="6188568" y="3208380"/>
            <a:ext cx="5381688" cy="262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89610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0E8BB-511A-461B-4896-34F6F5292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69755A71-42B9-1F7B-6D6E-6709F511C5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F0ABC3-B233-B437-397B-93DC5E804CDF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4)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표현해보기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8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회복의 열매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(p.109,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AE079E8B-1C65-1026-818E-D85327480078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F8974B-0ACF-55E9-6FFB-2DF9354EF19A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F6506C0E-C978-217A-6A3D-214E06E73B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38255" y1="82647" x2="51682" y2="69632"/>
                        <a14:foregroundMark x1="51682" y1="69632" x2="71643" y2="55450"/>
                        <a14:foregroundMark x1="71643" y1="55450" x2="76210" y2="49544"/>
                        <a14:foregroundMark x1="76210" y1="49544" x2="74022" y2="48122"/>
                        <a14:foregroundMark x1="33634" y1="87532" x2="38091" y2="84798"/>
                        <a14:foregroundMark x1="33634" y1="86256" x2="35548" y2="85417"/>
                        <a14:foregroundMark x1="79273" y1="49180" x2="71315" y2="55304"/>
                        <a14:foregroundMark x1="77851" y1="44295" x2="81023" y2="48961"/>
                        <a14:foregroundMark x1="81023" y1="47904" x2="78944" y2="43857"/>
                        <a14:foregroundMark x1="81351" y1="48341" x2="78015" y2="43456"/>
                        <a14:foregroundMark x1="81187" y1="48341" x2="80695" y2="47065"/>
                        <a14:foregroundMark x1="42658" y1="81662" x2="54307" y2="70106"/>
                        <a14:foregroundMark x1="81187" y1="50128" x2="81761" y2="49836"/>
                        <a14:foregroundMark x1="60897" y1="58112" x2="74269" y2="45826"/>
                        <a14:foregroundMark x1="64124" y1="54758" x2="72436" y2="46591"/>
                        <a14:foregroundMark x1="34372" y1="84871" x2="36779" y2="82574"/>
                        <a14:foregroundMark x1="32868" y1="86584" x2="35302" y2="89027"/>
                        <a14:foregroundMark x1="33798" y1="88881" x2="34263" y2="89501"/>
                        <a14:foregroundMark x1="81652" y1="50273" x2="80859" y2="46445"/>
                      </a14:backgroundRemoval>
                    </a14:imgEffect>
                  </a14:imgLayer>
                </a14:imgProps>
              </a:ext>
            </a:extLst>
          </a:blip>
          <a:srcRect l="14160" t="11959" r="15069" b="6847"/>
          <a:stretch>
            <a:fillRect/>
          </a:stretch>
        </p:blipFill>
        <p:spPr>
          <a:xfrm>
            <a:off x="1490586" y="3092465"/>
            <a:ext cx="4122289" cy="3547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D0E41B-96AA-9B43-54DC-63C151A3248E}"/>
              </a:ext>
            </a:extLst>
          </p:cNvPr>
          <p:cNvSpPr txBox="1"/>
          <p:nvPr/>
        </p:nvSpPr>
        <p:spPr>
          <a:xfrm>
            <a:off x="934270" y="1855125"/>
            <a:ext cx="10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성경의 이야기를 나의 이야기로 해석하고 표현하기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64624D-8CBF-6EC8-C17B-137CABA3B779}"/>
              </a:ext>
            </a:extLst>
          </p:cNvPr>
          <p:cNvSpPr txBox="1"/>
          <p:nvPr/>
        </p:nvSpPr>
        <p:spPr>
          <a:xfrm>
            <a:off x="934270" y="2421401"/>
            <a:ext cx="10715863" cy="5002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카드 상단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: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삶과 현실의 상황을 적어보기  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|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 카드 하단</a:t>
            </a:r>
            <a:r>
              <a:rPr kumimoji="1" lang="en-US" altLang="ko-KR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:</a:t>
            </a:r>
            <a:r>
              <a:rPr kumimoji="1" lang="ko-KR" altLang="en-US" sz="2000" b="1" spc="-100" dirty="0">
                <a:latin typeface="NANUMMYEONGJOEXTRABOLD" panose="02020603020101020101" pitchFamily="18" charset="-127"/>
                <a:ea typeface="NANUMMYEONGJOEXTRABOLD" panose="02020603020101020101" pitchFamily="18" charset="-127"/>
              </a:rPr>
              <a:t> 소망과 회복을 위한 기도제목 적어보기</a:t>
            </a:r>
            <a:endParaRPr kumimoji="1" lang="en-US" altLang="ko-KR" sz="2000" b="1" spc="-100" dirty="0">
              <a:latin typeface="NANUMMYEONGJOEXTRABOLD" panose="02020603020101020101" pitchFamily="18" charset="-127"/>
              <a:ea typeface="NANUMMYEONGJOEXTRABOLD" panose="02020603020101020101" pitchFamily="18" charset="-127"/>
            </a:endParaRPr>
          </a:p>
        </p:txBody>
      </p:sp>
      <p:pic>
        <p:nvPicPr>
          <p:cNvPr id="10" name="그림 9">
            <a:extLst>
              <a:ext uri="{FF2B5EF4-FFF2-40B4-BE49-F238E27FC236}">
                <a16:creationId xmlns:a16="http://schemas.microsoft.com/office/drawing/2014/main" id="{2D03777D-DEB0-6850-CEB2-ED2BF5B03A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90" b="89962" l="10000" r="98100">
                        <a14:foregroundMark x1="13656" y1="39771" x2="13871" y2="30115"/>
                        <a14:foregroundMark x1="13871" y1="30115" x2="16237" y2="22514"/>
                        <a14:foregroundMark x1="16237" y1="22514" x2="22688" y2="19790"/>
                        <a14:foregroundMark x1="22688" y1="19790" x2="27491" y2="22180"/>
                        <a14:foregroundMark x1="39570" y1="35134" x2="42079" y2="47371"/>
                        <a14:foregroundMark x1="42079" y1="47371" x2="42903" y2="48901"/>
                        <a14:foregroundMark x1="52760" y1="77725" x2="44982" y2="74331"/>
                        <a14:foregroundMark x1="54194" y1="78776" x2="48280" y2="76625"/>
                        <a14:foregroundMark x1="48280" y1="76625" x2="46416" y2="74140"/>
                        <a14:foregroundMark x1="13333" y1="44455" x2="12186" y2="25574"/>
                        <a14:foregroundMark x1="12186" y1="25574" x2="15878" y2="17925"/>
                        <a14:foregroundMark x1="15878" y1="17925" x2="22258" y2="17208"/>
                        <a14:foregroundMark x1="22258" y1="17208" x2="28925" y2="19551"/>
                        <a14:foregroundMark x1="28925" y1="19551" x2="32258" y2="22801"/>
                        <a14:foregroundMark x1="76165" y1="63767" x2="95054" y2="69025"/>
                        <a14:foregroundMark x1="95054" y1="69025" x2="98100" y2="70746"/>
                        <a14:foregroundMark x1="14624" y1="50813" x2="13978" y2="47849"/>
                        <a14:backgroundMark x1="39427" y1="17543" x2="44982" y2="22132"/>
                        <a14:backgroundMark x1="44982" y1="22132" x2="55699" y2="25096"/>
                        <a14:backgroundMark x1="55699" y1="25096" x2="64158" y2="24713"/>
                        <a14:backgroundMark x1="64158" y1="24713" x2="70932" y2="28633"/>
                        <a14:backgroundMark x1="70932" y1="28633" x2="71971" y2="37285"/>
                        <a14:backgroundMark x1="71971" y1="37285" x2="79642" y2="44455"/>
                        <a14:backgroundMark x1="44516" y1="27055" x2="50645" y2="27964"/>
                        <a14:backgroundMark x1="50645" y1="27964" x2="52294" y2="27294"/>
                        <a14:backgroundMark x1="69319" y1="38528" x2="72652" y2="46989"/>
                        <a14:backgroundMark x1="72652" y1="46989" x2="80251" y2="51243"/>
                        <a14:backgroundMark x1="80251" y1="51243" x2="85842" y2="50621"/>
                        <a14:backgroundMark x1="72186" y1="48470" x2="77312" y2="52964"/>
                        <a14:backgroundMark x1="77312" y1="52964" x2="83728" y2="50526"/>
                        <a14:backgroundMark x1="83728" y1="50526" x2="83763" y2="50382"/>
                        <a14:backgroundMark x1="75197" y1="79207" x2="70968" y2="72706"/>
                        <a14:backgroundMark x1="70968" y1="72706" x2="56810" y2="86042"/>
                        <a14:backgroundMark x1="56810" y1="86042" x2="47204" y2="89818"/>
                        <a14:backgroundMark x1="79498" y1="80497" x2="99355" y2="89627"/>
                      </a14:backgroundRemoval>
                    </a14:imgEffect>
                  </a14:imgLayer>
                </a14:imgProps>
              </a:ext>
            </a:extLst>
          </a:blip>
          <a:srcRect t="10374" b="11651"/>
          <a:stretch>
            <a:fillRect/>
          </a:stretch>
        </p:blipFill>
        <p:spPr>
          <a:xfrm rot="20386171">
            <a:off x="5978404" y="2790166"/>
            <a:ext cx="5203859" cy="3042511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8705169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F4C96-BE1B-C06B-98AA-CF1A04E0D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13E177EE-FD6F-7F90-AE9C-1C2CBB04D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9" y="0"/>
            <a:ext cx="12189611" cy="6858000"/>
          </a:xfrm>
          <a:prstGeom prst="rect">
            <a:avLst/>
          </a:prstGeom>
        </p:spPr>
      </p:pic>
      <p:sp>
        <p:nvSpPr>
          <p:cNvPr id="14" name="모서리가 둥근 직사각형 13">
            <a:extLst>
              <a:ext uri="{FF2B5EF4-FFF2-40B4-BE49-F238E27FC236}">
                <a16:creationId xmlns:a16="http://schemas.microsoft.com/office/drawing/2014/main" id="{C6FE0D8A-1D10-B4BE-6B21-220BE6F7F546}"/>
              </a:ext>
            </a:extLst>
          </p:cNvPr>
          <p:cNvSpPr/>
          <p:nvPr/>
        </p:nvSpPr>
        <p:spPr>
          <a:xfrm>
            <a:off x="6651757" y="5050854"/>
            <a:ext cx="4456502" cy="1129516"/>
          </a:xfrm>
          <a:prstGeom prst="roundRect">
            <a:avLst>
              <a:gd name="adj" fmla="val 13093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CD3CD8-82DB-F24D-276D-F0DDBF4FD16B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바구니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(p.110,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C605E9A6-EA4A-368B-F4B4-F4C135A1031B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8B7D76-E912-1BDB-2C88-6DEBF8954CE5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D9972BB2-85AD-1A07-49FA-31038D7C01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64" b="95355" l="9995" r="89897">
                        <a14:foregroundMark x1="57212" y1="89521" x2="45435" y2="89845"/>
                        <a14:foregroundMark x1="45435" y1="89845" x2="32901" y2="84552"/>
                        <a14:foregroundMark x1="32901" y1="84552" x2="16316" y2="58768"/>
                        <a14:foregroundMark x1="16316" y1="58768" x2="18233" y2="42168"/>
                        <a14:foregroundMark x1="18233" y1="42168" x2="23933" y2="28340"/>
                        <a14:foregroundMark x1="23933" y1="28340" x2="33955" y2="20562"/>
                        <a14:foregroundMark x1="33955" y1="20562" x2="35359" y2="20418"/>
                        <a14:foregroundMark x1="37115" y1="6446" x2="49109" y2="4501"/>
                        <a14:foregroundMark x1="49109" y1="4501" x2="60292" y2="6122"/>
                        <a14:foregroundMark x1="60292" y1="6122" x2="64182" y2="11091"/>
                        <a14:foregroundMark x1="48757" y1="9939" x2="44381" y2="71660"/>
                        <a14:foregroundMark x1="65073" y1="91069" x2="41464" y2="94562"/>
                        <a14:foregroundMark x1="41464" y1="94562" x2="29525" y2="88261"/>
                        <a14:foregroundMark x1="29525" y1="88261" x2="20097" y2="78790"/>
                        <a14:foregroundMark x1="20097" y1="78790" x2="15559" y2="63522"/>
                        <a14:foregroundMark x1="59238" y1="94959" x2="42923" y2="95355"/>
                        <a14:foregroundMark x1="46731" y1="86784" x2="47191" y2="66006"/>
                        <a14:foregroundMark x1="47191" y1="66006" x2="47893" y2="63882"/>
                        <a14:foregroundMark x1="34198" y1="25063" x2="53187" y2="50918"/>
                        <a14:foregroundMark x1="53187" y1="50918" x2="52998" y2="66907"/>
                        <a14:foregroundMark x1="52998" y1="66907" x2="50216" y2="69716"/>
                        <a14:foregroundMark x1="44381" y1="3709" x2="46434" y2="1764"/>
                        <a14:foregroundMark x1="51972" y1="3313" x2="43220" y2="3709"/>
                        <a14:foregroundMark x1="39735" y1="3709" x2="54295" y2="4897"/>
                        <a14:foregroundMark x1="41464" y1="3313" x2="52242" y2="2953"/>
                        <a14:foregroundMark x1="20800" y1="23911" x2="34198" y2="8750"/>
                        <a14:foregroundMark x1="22258" y1="20022" x2="31469" y2="10767"/>
                        <a14:foregroundMark x1="31469" y1="10767" x2="32145" y2="10695"/>
                        <a14:foregroundMark x1="66532" y1="91862" x2="80605" y2="67915"/>
                        <a14:foregroundMark x1="80605" y1="67915" x2="84873" y2="53943"/>
                        <a14:foregroundMark x1="84873" y1="53943" x2="84279" y2="39431"/>
                        <a14:foregroundMark x1="74095" y1="79438" x2="78741" y2="68923"/>
                        <a14:foregroundMark x1="73798" y1="80591" x2="82820" y2="60029"/>
                        <a14:backgroundMark x1="37412" y1="1764" x2="49271" y2="1008"/>
                        <a14:backgroundMark x1="49271" y1="1008" x2="59535" y2="1008"/>
                      </a14:backgroundRemoval>
                    </a14:imgEffect>
                  </a14:imgLayer>
                </a14:imgProps>
              </a:ext>
            </a:extLst>
          </a:blip>
          <a:srcRect l="9910" r="10642"/>
          <a:stretch>
            <a:fillRect/>
          </a:stretch>
        </p:blipFill>
        <p:spPr>
          <a:xfrm>
            <a:off x="1926426" y="2554483"/>
            <a:ext cx="3517562" cy="3321251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35B90C-902B-9844-969A-28214A112F58}"/>
              </a:ext>
            </a:extLst>
          </p:cNvPr>
          <p:cNvSpPr txBox="1"/>
          <p:nvPr/>
        </p:nvSpPr>
        <p:spPr>
          <a:xfrm>
            <a:off x="934270" y="1855125"/>
            <a:ext cx="101689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sz="28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▶ 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대그룹 활동</a:t>
            </a:r>
            <a:r>
              <a:rPr kumimoji="1" lang="en-US" altLang="ko-KR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28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조별 활동을 통해 느낀 것을 함께 공유하기</a:t>
            </a:r>
            <a:endParaRPr lang="en-US" altLang="ko-KR" sz="28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5F46F6-EC66-1DBD-2DDB-793F2CEFC105}"/>
              </a:ext>
            </a:extLst>
          </p:cNvPr>
          <p:cNvSpPr txBox="1"/>
          <p:nvPr/>
        </p:nvSpPr>
        <p:spPr>
          <a:xfrm>
            <a:off x="6796097" y="5150542"/>
            <a:ext cx="4258374" cy="87241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kumimoji="1" lang="ko-KR" altLang="en-US" b="1" spc="-100" dirty="0">
                <a:latin typeface="NanumMyeongjo" pitchFamily="2" charset="-127"/>
                <a:ea typeface="NanumMyeongjo" pitchFamily="2" charset="-127"/>
              </a:rPr>
              <a:t>랜덤으로 카드를 살펴보며</a:t>
            </a:r>
            <a:r>
              <a:rPr kumimoji="1" lang="en-US" altLang="ko-KR" b="1" spc="-100" dirty="0">
                <a:latin typeface="NanumMyeongjo" pitchFamily="2" charset="-127"/>
                <a:ea typeface="NanumMyeongjo" pitchFamily="2" charset="-127"/>
              </a:rPr>
              <a:t>,</a:t>
            </a:r>
            <a:r>
              <a:rPr kumimoji="1" lang="ko-KR" altLang="en-US" b="1" spc="-100" dirty="0">
                <a:latin typeface="NanumMyeongjo" pitchFamily="2" charset="-127"/>
                <a:ea typeface="NanumMyeongjo" pitchFamily="2" charset="-127"/>
              </a:rPr>
              <a:t> 하나님의 회복과 </a:t>
            </a:r>
            <a:endParaRPr kumimoji="1" lang="en-US" altLang="ko-KR" b="1" spc="-100" dirty="0">
              <a:latin typeface="NanumMyeongjo" pitchFamily="2" charset="-127"/>
              <a:ea typeface="NanumMyeongjo" pitchFamily="2" charset="-127"/>
            </a:endParaRPr>
          </a:p>
          <a:p>
            <a:pPr algn="just">
              <a:lnSpc>
                <a:spcPct val="150000"/>
              </a:lnSpc>
            </a:pPr>
            <a:r>
              <a:rPr kumimoji="1" lang="ko-KR" altLang="en-US" b="1" spc="-100" dirty="0">
                <a:latin typeface="NanumMyeongjo" pitchFamily="2" charset="-127"/>
                <a:ea typeface="NanumMyeongjo" pitchFamily="2" charset="-127"/>
              </a:rPr>
              <a:t>소망이 필요한 상황과 기도 나누기</a:t>
            </a:r>
            <a:endParaRPr kumimoji="1" lang="en-US" altLang="ko-KR" b="1" spc="-100" dirty="0">
              <a:latin typeface="NanumMyeongjo" pitchFamily="2" charset="-127"/>
              <a:ea typeface="NanumMyeongjo" pitchFamily="2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37EC8910-FAAE-4D08-FF20-3EECDB47F7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90" b="89962" l="10000" r="98100">
                        <a14:foregroundMark x1="13656" y1="39771" x2="13871" y2="30115"/>
                        <a14:foregroundMark x1="13871" y1="30115" x2="16237" y2="22514"/>
                        <a14:foregroundMark x1="16237" y1="22514" x2="22688" y2="19790"/>
                        <a14:foregroundMark x1="22688" y1="19790" x2="27491" y2="22180"/>
                        <a14:foregroundMark x1="39570" y1="35134" x2="42079" y2="47371"/>
                        <a14:foregroundMark x1="42079" y1="47371" x2="42903" y2="48901"/>
                        <a14:foregroundMark x1="52760" y1="77725" x2="44982" y2="74331"/>
                        <a14:foregroundMark x1="54194" y1="78776" x2="48280" y2="76625"/>
                        <a14:foregroundMark x1="48280" y1="76625" x2="46416" y2="74140"/>
                        <a14:foregroundMark x1="13333" y1="44455" x2="12186" y2="25574"/>
                        <a14:foregroundMark x1="12186" y1="25574" x2="15878" y2="17925"/>
                        <a14:foregroundMark x1="15878" y1="17925" x2="22258" y2="17208"/>
                        <a14:foregroundMark x1="22258" y1="17208" x2="28925" y2="19551"/>
                        <a14:foregroundMark x1="28925" y1="19551" x2="32258" y2="22801"/>
                        <a14:foregroundMark x1="76165" y1="63767" x2="95054" y2="69025"/>
                        <a14:foregroundMark x1="95054" y1="69025" x2="98100" y2="70746"/>
                        <a14:foregroundMark x1="14624" y1="50813" x2="13978" y2="47849"/>
                        <a14:backgroundMark x1="39427" y1="17543" x2="44982" y2="22132"/>
                        <a14:backgroundMark x1="44982" y1="22132" x2="55699" y2="25096"/>
                        <a14:backgroundMark x1="55699" y1="25096" x2="64158" y2="24713"/>
                        <a14:backgroundMark x1="64158" y1="24713" x2="70932" y2="28633"/>
                        <a14:backgroundMark x1="70932" y1="28633" x2="71971" y2="37285"/>
                        <a14:backgroundMark x1="71971" y1="37285" x2="79642" y2="44455"/>
                        <a14:backgroundMark x1="44516" y1="27055" x2="50645" y2="27964"/>
                        <a14:backgroundMark x1="50645" y1="27964" x2="52294" y2="27294"/>
                        <a14:backgroundMark x1="69319" y1="38528" x2="72652" y2="46989"/>
                        <a14:backgroundMark x1="72652" y1="46989" x2="80251" y2="51243"/>
                        <a14:backgroundMark x1="80251" y1="51243" x2="85842" y2="50621"/>
                        <a14:backgroundMark x1="72186" y1="48470" x2="77312" y2="52964"/>
                        <a14:backgroundMark x1="77312" y1="52964" x2="83728" y2="50526"/>
                        <a14:backgroundMark x1="83728" y1="50526" x2="83763" y2="50382"/>
                        <a14:backgroundMark x1="75197" y1="79207" x2="70968" y2="72706"/>
                        <a14:backgroundMark x1="70968" y1="72706" x2="56810" y2="86042"/>
                        <a14:backgroundMark x1="56810" y1="86042" x2="47204" y2="89818"/>
                        <a14:backgroundMark x1="79498" y1="80497" x2="99355" y2="89627"/>
                      </a14:backgroundRemoval>
                    </a14:imgEffect>
                  </a14:imgLayer>
                </a14:imgProps>
              </a:ext>
            </a:extLst>
          </a:blip>
          <a:srcRect t="10374" b="11651"/>
          <a:stretch>
            <a:fillRect/>
          </a:stretch>
        </p:blipFill>
        <p:spPr>
          <a:xfrm rot="20386171">
            <a:off x="5978404" y="2174554"/>
            <a:ext cx="5203859" cy="3042511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777196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4CA16-C0A5-0795-D388-EF1E31E426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29B40476-43BF-59FE-D248-AE87A97E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18D022F1-C388-9E39-80BD-6A81911575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623" b="89404" l="3671" r="98101">
                        <a14:foregroundMark x1="5443" y1="8278" x2="17848" y2="9603"/>
                        <a14:foregroundMark x1="17848" y1="9603" x2="19873" y2="25166"/>
                        <a14:foregroundMark x1="19873" y1="25166" x2="24937" y2="41060"/>
                        <a14:foregroundMark x1="24937" y1="41060" x2="69367" y2="42715"/>
                        <a14:foregroundMark x1="4430" y1="10596" x2="5949" y2="45695"/>
                        <a14:foregroundMark x1="5949" y1="45695" x2="7595" y2="59603"/>
                        <a14:foregroundMark x1="7595" y1="59603" x2="11392" y2="71854"/>
                        <a14:foregroundMark x1="11392" y1="71854" x2="15316" y2="71523"/>
                        <a14:foregroundMark x1="3671" y1="13245" x2="3671" y2="25497"/>
                        <a14:foregroundMark x1="12405" y1="7616" x2="18481" y2="6623"/>
                        <a14:foregroundMark x1="18481" y1="6623" x2="21139" y2="20199"/>
                        <a14:foregroundMark x1="21139" y1="20199" x2="21139" y2="20861"/>
                        <a14:foregroundMark x1="91013" y1="26159" x2="93924" y2="39404"/>
                        <a14:foregroundMark x1="93924" y1="39404" x2="94810" y2="54305"/>
                        <a14:foregroundMark x1="94810" y1="54305" x2="93544" y2="68543"/>
                        <a14:foregroundMark x1="93544" y1="68543" x2="92532" y2="73179"/>
                        <a14:foregroundMark x1="95823" y1="24503" x2="98101" y2="59272"/>
                        <a14:foregroundMark x1="98101" y1="59272" x2="98101" y2="75497"/>
                        <a14:foregroundMark x1="98101" y1="75497" x2="96076" y2="87086"/>
                        <a14:backgroundMark x1="24810" y1="10596" x2="57975" y2="11589"/>
                        <a14:backgroundMark x1="57975" y1="11589" x2="71519" y2="10596"/>
                        <a14:backgroundMark x1="71519" y1="10596" x2="74684" y2="10596"/>
                        <a14:backgroundMark x1="29241" y1="10596" x2="43291" y2="7285"/>
                        <a14:backgroundMark x1="43291" y1="7285" x2="52152" y2="7285"/>
                        <a14:backgroundMark x1="52152" y1="7285" x2="77215" y2="5960"/>
                        <a14:backgroundMark x1="77215" y1="5960" x2="94051" y2="7616"/>
                        <a14:backgroundMark x1="94051" y1="7616" x2="67595" y2="12914"/>
                        <a14:backgroundMark x1="67595" y1="12914" x2="64177" y2="9272"/>
                        <a14:backgroundMark x1="75063" y1="12914" x2="81646" y2="12252"/>
                        <a14:backgroundMark x1="81646" y1="12252" x2="94937" y2="12252"/>
                        <a14:backgroundMark x1="94937" y1="12252" x2="98481" y2="11921"/>
                        <a14:backgroundMark x1="29873" y1="12252" x2="36203" y2="11921"/>
                        <a14:backgroundMark x1="36203" y1="11921" x2="60000" y2="11921"/>
                        <a14:backgroundMark x1="60000" y1="11921" x2="65823" y2="11589"/>
                        <a14:backgroundMark x1="65823" y1="11589" x2="66456" y2="11589"/>
                        <a14:backgroundMark x1="58354" y1="12914" x2="68228" y2="12914"/>
                        <a14:backgroundMark x1="25316" y1="13245" x2="31266" y2="13576"/>
                        <a14:backgroundMark x1="31266" y1="13576" x2="31772" y2="13907"/>
                        <a14:backgroundMark x1="98861" y1="94702" x2="99873" y2="16225"/>
                        <a14:backgroundMark x1="99873" y1="16225" x2="99494" y2="1556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9562" y="1753333"/>
            <a:ext cx="9652097" cy="36897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87EA29-6201-09D6-2E9F-32C14D7774AF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바구니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(p.110,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26F1D4A2-C527-D46B-E513-9FE0522BC724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5DD702-AD89-1A62-8184-AB1CD5ACF112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FB7B4D-01EF-6EE5-77B0-63D9C65D6EC7}"/>
              </a:ext>
            </a:extLst>
          </p:cNvPr>
          <p:cNvSpPr txBox="1"/>
          <p:nvPr/>
        </p:nvSpPr>
        <p:spPr>
          <a:xfrm>
            <a:off x="3326441" y="1915234"/>
            <a:ext cx="1628618" cy="40011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소망의 바구니</a:t>
            </a:r>
            <a:endParaRPr kumimoji="1" lang="ko-Kore-KR" altLang="en-US" sz="20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4DCEF0-7711-9C28-72DC-6E4CCF018F44}"/>
              </a:ext>
            </a:extLst>
          </p:cNvPr>
          <p:cNvSpPr txBox="1"/>
          <p:nvPr/>
        </p:nvSpPr>
        <p:spPr>
          <a:xfrm>
            <a:off x="4840337" y="1967881"/>
            <a:ext cx="6106460" cy="32316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kumimoji="1" lang="ko-KR" altLang="en-US" sz="15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하나님 안에서 이루어질 회복과 소망을 기대하며</a:t>
            </a:r>
            <a:r>
              <a:rPr kumimoji="1" lang="en-US" altLang="ko-KR" sz="15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,</a:t>
            </a:r>
            <a:r>
              <a:rPr kumimoji="1" lang="ko-KR" altLang="en-US" sz="15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시편의 말씀을 적어봅시다</a:t>
            </a:r>
            <a:r>
              <a:rPr kumimoji="1" lang="en-US" altLang="ko-KR" sz="1500" i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.</a:t>
            </a:r>
            <a:endParaRPr kumimoji="1" lang="ko-Kore-KR" altLang="en-US" sz="1500" i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  <p:sp>
        <p:nvSpPr>
          <p:cNvPr id="3" name="모서리가 둥근 직사각형 2">
            <a:extLst>
              <a:ext uri="{FF2B5EF4-FFF2-40B4-BE49-F238E27FC236}">
                <a16:creationId xmlns:a16="http://schemas.microsoft.com/office/drawing/2014/main" id="{3668833A-6CB8-BDED-7DE7-23780E193DC0}"/>
              </a:ext>
            </a:extLst>
          </p:cNvPr>
          <p:cNvSpPr/>
          <p:nvPr/>
        </p:nvSpPr>
        <p:spPr>
          <a:xfrm>
            <a:off x="5656852" y="5325381"/>
            <a:ext cx="5872100" cy="718364"/>
          </a:xfrm>
          <a:prstGeom prst="roundRect">
            <a:avLst>
              <a:gd name="adj" fmla="val 13093"/>
            </a:avLst>
          </a:prstGeom>
          <a:solidFill>
            <a:srgbClr val="FFFF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 sz="2400" b="1" dirty="0">
              <a:solidFill>
                <a:sysClr val="windowText" lastClr="000000"/>
              </a:solidFill>
              <a:latin typeface="NanumSquareRound Regular" panose="020B0600000101010101" pitchFamily="34" charset="-127"/>
              <a:ea typeface="NanumSquareRound Regular" panose="020B0600000101010101" pitchFamily="34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BA1D26-2B03-F6A6-E60D-5D56068546E6}"/>
              </a:ext>
            </a:extLst>
          </p:cNvPr>
          <p:cNvSpPr txBox="1"/>
          <p:nvPr/>
        </p:nvSpPr>
        <p:spPr>
          <a:xfrm>
            <a:off x="5734183" y="5429209"/>
            <a:ext cx="5717437" cy="456920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kumimoji="1" lang="ko-KR" altLang="en-US" b="1" spc="-100" dirty="0">
                <a:latin typeface="NanumMyeongjo" pitchFamily="2" charset="-127"/>
                <a:ea typeface="NanumMyeongjo" pitchFamily="2" charset="-127"/>
              </a:rPr>
              <a:t>하나님의 회복과 소망의 기도를 시편의 고백 속에서 찾아보기</a:t>
            </a:r>
            <a:endParaRPr kumimoji="1" lang="en-US" altLang="ko-KR" b="1" spc="-100" dirty="0">
              <a:latin typeface="NanumMyeongjo" pitchFamily="2" charset="-127"/>
              <a:ea typeface="NanumMyeongjo" pitchFamily="2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4241715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BBA331-3F6D-B3F1-371D-09E2F8623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97B74036-C2D1-DCC4-1997-46AE484CB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3C2F9F-F89C-5B4C-8AFA-7734936DB9A6}"/>
              </a:ext>
            </a:extLst>
          </p:cNvPr>
          <p:cNvSpPr txBox="1"/>
          <p:nvPr/>
        </p:nvSpPr>
        <p:spPr>
          <a:xfrm>
            <a:off x="934270" y="697221"/>
            <a:ext cx="93572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5)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의미나누기</a:t>
            </a:r>
            <a:r>
              <a:rPr kumimoji="1" lang="en-US" altLang="ko-KR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:</a:t>
            </a:r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소망의 바구니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(p.110,</a:t>
            </a:r>
            <a:r>
              <a:rPr kumimoji="1" lang="ko-KR" altLang="en-US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워크북 </a:t>
            </a:r>
            <a:r>
              <a:rPr kumimoji="1" lang="en-US" altLang="ko-KR" sz="2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p.9)</a:t>
            </a:r>
            <a:endParaRPr kumimoji="1" lang="ko-Kore-KR" altLang="en-US" sz="2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3F299103-D877-3D5D-5975-5C18B408911E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5416AD-837D-EA5E-878B-E224231333A1}"/>
              </a:ext>
            </a:extLst>
          </p:cNvPr>
          <p:cNvSpPr txBox="1"/>
          <p:nvPr/>
        </p:nvSpPr>
        <p:spPr>
          <a:xfrm>
            <a:off x="10024900" y="1427236"/>
            <a:ext cx="1879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성경공부 </a:t>
            </a:r>
            <a:r>
              <a:rPr kumimoji="1" lang="en-US" altLang="ko-KR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3</a:t>
            </a:r>
            <a:r>
              <a:rPr kumimoji="1" lang="ko-KR" altLang="en-US" dirty="0">
                <a:solidFill>
                  <a:schemeClr val="tx1">
                    <a:alpha val="31000"/>
                  </a:schemeClr>
                </a:solidFill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과</a:t>
            </a:r>
            <a:endParaRPr kumimoji="1" lang="ko-Kore-KR" altLang="en-US" dirty="0">
              <a:solidFill>
                <a:schemeClr val="tx1">
                  <a:alpha val="31000"/>
                </a:schemeClr>
              </a:solidFill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6DC3ACEE-3D35-6203-0E11-B7CFB7F457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77" b="91975" l="2163" r="98092">
                        <a14:foregroundMark x1="4580" y1="16049" x2="17939" y2="19753"/>
                        <a14:foregroundMark x1="17939" y1="19753" x2="18193" y2="20370"/>
                        <a14:foregroundMark x1="3435" y1="25926" x2="6743" y2="54321"/>
                        <a14:foregroundMark x1="6743" y1="54321" x2="13232" y2="66667"/>
                        <a14:foregroundMark x1="13232" y1="66667" x2="66031" y2="33333"/>
                        <a14:foregroundMark x1="66031" y1="33333" x2="75445" y2="59259"/>
                        <a14:foregroundMark x1="75445" y1="59259" x2="75445" y2="59259"/>
                        <a14:foregroundMark x1="40712" y1="68519" x2="46183" y2="69753"/>
                        <a14:foregroundMark x1="46183" y1="69753" x2="83715" y2="59259"/>
                        <a14:foregroundMark x1="83715" y1="59259" x2="83969" y2="58642"/>
                        <a14:foregroundMark x1="89440" y1="74691" x2="6361" y2="66049"/>
                        <a14:foregroundMark x1="6361" y1="66049" x2="5089" y2="42593"/>
                        <a14:foregroundMark x1="5089" y1="42593" x2="5216" y2="38889"/>
                        <a14:foregroundMark x1="21374" y1="39506" x2="39567" y2="40123"/>
                        <a14:foregroundMark x1="39567" y1="40123" x2="68702" y2="35185"/>
                        <a14:foregroundMark x1="68702" y1="35185" x2="82061" y2="35185"/>
                        <a14:foregroundMark x1="82061" y1="35185" x2="89440" y2="34568"/>
                        <a14:foregroundMark x1="89440" y1="34568" x2="94529" y2="43210"/>
                        <a14:foregroundMark x1="94529" y1="43210" x2="94529" y2="67284"/>
                        <a14:foregroundMark x1="94529" y1="67284" x2="89567" y2="80247"/>
                        <a14:foregroundMark x1="89567" y1="80247" x2="84097" y2="82716"/>
                        <a14:foregroundMark x1="84097" y1="82716" x2="83969" y2="81481"/>
                        <a14:foregroundMark x1="3817" y1="81481" x2="9669" y2="82716"/>
                        <a14:foregroundMark x1="9669" y1="82716" x2="50636" y2="72222"/>
                        <a14:foregroundMark x1="50636" y1="72222" x2="66031" y2="78395"/>
                        <a14:foregroundMark x1="3053" y1="87037" x2="10178" y2="74691"/>
                        <a14:foregroundMark x1="95293" y1="30247" x2="95293" y2="59877"/>
                        <a14:foregroundMark x1="95293" y1="59877" x2="93893" y2="83951"/>
                        <a14:foregroundMark x1="93893" y1="83951" x2="91730" y2="84568"/>
                        <a14:foregroundMark x1="93893" y1="37654" x2="95802" y2="66667"/>
                        <a14:foregroundMark x1="95802" y1="66667" x2="92494" y2="80864"/>
                        <a14:foregroundMark x1="11323" y1="83333" x2="39822" y2="67284"/>
                        <a14:foregroundMark x1="39822" y1="67284" x2="80916" y2="79012"/>
                        <a14:foregroundMark x1="95802" y1="27160" x2="97074" y2="52469"/>
                        <a14:foregroundMark x1="97074" y1="52469" x2="95674" y2="79012"/>
                        <a14:foregroundMark x1="95674" y1="79012" x2="94529" y2="85802"/>
                        <a14:foregroundMark x1="33461" y1="87654" x2="69720" y2="74691"/>
                        <a14:foregroundMark x1="96565" y1="85185" x2="93003" y2="85802"/>
                        <a14:foregroundMark x1="96692" y1="30864" x2="96692" y2="62346"/>
                        <a14:foregroundMark x1="96692" y1="62346" x2="96565" y2="64198"/>
                        <a14:foregroundMark x1="96947" y1="87037" x2="95420" y2="76543"/>
                        <a14:foregroundMark x1="97201" y1="30864" x2="94529" y2="54321"/>
                        <a14:foregroundMark x1="94529" y1="54321" x2="94529" y2="54938"/>
                        <a14:foregroundMark x1="97233" y1="51430" x2="97074" y2="35802"/>
                        <a14:foregroundMark x1="97074" y1="35802" x2="97837" y2="27160"/>
                        <a14:foregroundMark x1="97710" y1="88889" x2="96183" y2="88272"/>
                        <a14:foregroundMark x1="2672" y1="90123" x2="2163" y2="91975"/>
                        <a14:foregroundMark x1="97710" y1="88272" x2="98092" y2="91975"/>
                        <a14:backgroundMark x1="25191" y1="18519" x2="42748" y2="14198"/>
                        <a14:backgroundMark x1="42748" y1="14198" x2="43384" y2="6790"/>
                        <a14:backgroundMark x1="636" y1="82716" x2="1018" y2="27160"/>
                        <a14:backgroundMark x1="1018" y1="27160" x2="891" y2="25926"/>
                        <a14:backgroundMark x1="891" y1="97531" x2="746" y2="84219"/>
                        <a14:backgroundMark x1="99364" y1="38272" x2="99481" y2="84287"/>
                        <a14:backgroundMark x1="99435" y1="88954" x2="98751" y2="97249"/>
                        <a14:backgroundMark x1="3817" y1="98148" x2="28372" y2="99383"/>
                        <a14:backgroundMark x1="28372" y1="99383" x2="33588" y2="99383"/>
                        <a14:backgroundMark x1="33588" y1="99383" x2="42748" y2="99383"/>
                        <a14:backgroundMark x1="42748" y1="99383" x2="71756" y2="99383"/>
                        <a14:backgroundMark x1="71756" y1="99383" x2="97074" y2="99383"/>
                        <a14:backgroundMark x1="97074" y1="99383" x2="97201" y2="99383"/>
                        <a14:backgroundMark x1="25064" y1="19753" x2="30025" y2="17901"/>
                        <a14:backgroundMark x1="30025" y1="17901" x2="39186" y2="19753"/>
                        <a14:backgroundMark x1="26590" y1="22840" x2="37913" y2="20988"/>
                        <a14:backgroundMark x1="37913" y1="20988" x2="41603" y2="22840"/>
                        <a14:backgroundMark x1="24300" y1="20988" x2="25191" y2="2037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9740" y="1814901"/>
            <a:ext cx="9531919" cy="19645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C57C4E-E8D6-982A-E2A5-022FF7252602}"/>
              </a:ext>
            </a:extLst>
          </p:cNvPr>
          <p:cNvSpPr txBox="1"/>
          <p:nvPr/>
        </p:nvSpPr>
        <p:spPr>
          <a:xfrm>
            <a:off x="3326441" y="1915234"/>
            <a:ext cx="3129064" cy="40011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kumimoji="1" lang="ko-KR" altLang="en-US" sz="2000" b="1" spc="-100" dirty="0" err="1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아모스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9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장 </a:t>
            </a:r>
            <a:r>
              <a:rPr kumimoji="1" lang="en-US" altLang="ko-KR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14</a:t>
            </a:r>
            <a:r>
              <a:rPr kumimoji="1" lang="ko-KR" altLang="en-US" sz="2000" b="1" spc="-100" dirty="0">
                <a:latin typeface="NanumSquareOTF Bold" panose="020B0600000101010101" pitchFamily="34" charset="-127"/>
                <a:ea typeface="NanumSquareOTF Bold" panose="020B0600000101010101" pitchFamily="34" charset="-127"/>
              </a:rPr>
              <a:t>절</a:t>
            </a:r>
            <a:endParaRPr kumimoji="1" lang="ko-Kore-KR" altLang="en-US" sz="2000" b="1" spc="-100" dirty="0">
              <a:latin typeface="NanumSquareOTF Bold" panose="020B0600000101010101" pitchFamily="34" charset="-127"/>
              <a:ea typeface="NanumSquareOTF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334751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5A9F5-3C19-8122-514C-28914F2D1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15F184EB-BA23-4917-2D6E-53E2B1297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326406-6EEA-95B3-F939-1B05FDBA098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성경공부를 마치면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B6025-7FAF-E57F-7501-4B1D88D81D32}"/>
              </a:ext>
            </a:extLst>
          </p:cNvPr>
          <p:cNvSpPr txBox="1"/>
          <p:nvPr/>
        </p:nvSpPr>
        <p:spPr>
          <a:xfrm>
            <a:off x="930850" y="1957613"/>
            <a:ext cx="1065001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kumimoji="1" lang="ko-KR" altLang="en-US" sz="32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언약</a:t>
            </a: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은 하나님이 우리를 백성으로 삼으시고 </a:t>
            </a:r>
            <a:endParaRPr kumimoji="1" lang="en-US" altLang="ko-KR" sz="32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 algn="just"/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올바른 관계를 세우시는 약속이다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.</a:t>
            </a:r>
          </a:p>
          <a:p>
            <a:pPr algn="just"/>
            <a:endParaRPr kumimoji="1" lang="en-US" altLang="ko-KR" sz="11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 algn="just"/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        </a:t>
            </a:r>
            <a:r>
              <a:rPr kumimoji="1"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그러나</a:t>
            </a:r>
            <a:r>
              <a:rPr kumimoji="1"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 algn="just"/>
            <a:r>
              <a:rPr kumimoji="1" lang="ko-KR" altLang="en-US" sz="32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            죄</a:t>
            </a: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로 인해 우리는 하나님을 떠나 방향을 잃은 마음이</a:t>
            </a:r>
            <a:endParaRPr kumimoji="1" lang="en-US" altLang="ko-KR" sz="3200" b="1" dirty="0">
              <a:latin typeface="NanumSquareRound Bold" panose="020B0600000101010101" pitchFamily="34" charset="-127"/>
              <a:ea typeface="NanumSquareRound Bold" panose="020B0600000101010101" pitchFamily="34" charset="-127"/>
            </a:endParaRPr>
          </a:p>
          <a:p>
            <a:pPr algn="just"/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     삶의 선택과 행동으로 드러난다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.</a:t>
            </a:r>
          </a:p>
          <a:p>
            <a:pPr algn="just"/>
            <a:r>
              <a:rPr kumimoji="1" lang="ko-KR" altLang="en-US" sz="11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</a:t>
            </a:r>
            <a:b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</a:b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                 </a:t>
            </a:r>
            <a:r>
              <a:rPr kumimoji="1"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(</a:t>
            </a:r>
            <a:r>
              <a:rPr kumimoji="1" lang="ko-KR" altLang="en-US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그럼에도 불구하고</a:t>
            </a:r>
            <a:r>
              <a:rPr kumimoji="1" lang="en-US" altLang="ko-KR" sz="24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)</a:t>
            </a:r>
          </a:p>
          <a:p>
            <a:pPr algn="just"/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                 하나님이 길을 잃은 우리를 다시 붙드시고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, </a:t>
            </a:r>
          </a:p>
          <a:p>
            <a:pPr algn="just"/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                        백성으로 회복시키시는 </a:t>
            </a:r>
            <a:r>
              <a:rPr kumimoji="1" lang="ko-KR" altLang="en-US" sz="32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구원</a:t>
            </a:r>
            <a:r>
              <a:rPr kumimoji="1" lang="ko-KR" altLang="en-US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의 은혜를 베푸신다</a:t>
            </a:r>
            <a:r>
              <a:rPr kumimoji="1" lang="en-US" altLang="ko-KR" sz="3200" b="1" dirty="0"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.</a:t>
            </a: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20E2E179-0340-BCF9-DA40-C6670B11236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41312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F0896-FD38-DAF2-62A8-CE41D438D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F1D43D6C-D091-7E1A-C32B-1D616E3F6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" y="0"/>
            <a:ext cx="1218961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5F0D9DE-05D4-62EA-4011-F7B0728CFA69}"/>
              </a:ext>
            </a:extLst>
          </p:cNvPr>
          <p:cNvSpPr txBox="1"/>
          <p:nvPr/>
        </p:nvSpPr>
        <p:spPr>
          <a:xfrm>
            <a:off x="934271" y="697221"/>
            <a:ext cx="8668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ko-KR" altLang="en-US" sz="4400" dirty="0">
                <a:ln w="0">
                  <a:noFill/>
                </a:ln>
                <a:solidFill>
                  <a:srgbClr val="431FAA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성경공부의 포인트 </a:t>
            </a:r>
            <a:endParaRPr kumimoji="1" lang="ko-Kore-KR" altLang="en-US" sz="4400" dirty="0">
              <a:ln w="0">
                <a:noFill/>
              </a:ln>
              <a:solidFill>
                <a:srgbClr val="431FAA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61AE37-3ACB-96C2-7A1F-EC95E958DCEA}"/>
              </a:ext>
            </a:extLst>
          </p:cNvPr>
          <p:cNvSpPr txBox="1"/>
          <p:nvPr/>
        </p:nvSpPr>
        <p:spPr>
          <a:xfrm>
            <a:off x="930850" y="2059211"/>
            <a:ext cx="10650017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1.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교사의 확실하고 정확한 스토리텔링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.</a:t>
            </a:r>
          </a:p>
          <a:p>
            <a:pPr marL="571500" indent="-571500">
              <a:buFontTx/>
              <a:buChar char="-"/>
            </a:pP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2.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청소년이 실제적으로 느끼는 하나님과 말씀과   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               해석을 통한 다채로운 표현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.</a:t>
            </a:r>
          </a:p>
          <a:p>
            <a:pPr marL="571500" indent="-571500">
              <a:buFontTx/>
              <a:buChar char="-"/>
            </a:pPr>
            <a:endParaRPr kumimoji="1" lang="en-US" altLang="ko-KR" sz="24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Point 3. </a:t>
            </a:r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구약의 인물과 사건이 나의 삶과 연결되고 우리</a:t>
            </a:r>
            <a:endParaRPr kumimoji="1" lang="en-US" altLang="ko-KR" sz="3600" b="1" dirty="0">
              <a:latin typeface="NanumSquareRound ExtraBold" panose="020B0600000101010101" pitchFamily="34" charset="-127"/>
              <a:ea typeface="NanumSquareRound ExtraBold" panose="020B0600000101010101" pitchFamily="34" charset="-127"/>
            </a:endParaRPr>
          </a:p>
          <a:p>
            <a:r>
              <a:rPr kumimoji="1" lang="ko-KR" altLang="en-US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                에게 다가오는 하나님의 말씀</a:t>
            </a:r>
            <a:r>
              <a:rPr kumimoji="1" lang="en-US" altLang="ko-KR" sz="3600" b="1" dirty="0">
                <a:latin typeface="NanumSquareRound ExtraBold" panose="020B0600000101010101" pitchFamily="34" charset="-127"/>
                <a:ea typeface="NanumSquareRound ExtraBold" panose="020B0600000101010101" pitchFamily="34" charset="-127"/>
              </a:rPr>
              <a:t>.</a:t>
            </a:r>
          </a:p>
        </p:txBody>
      </p:sp>
      <p:sp>
        <p:nvSpPr>
          <p:cNvPr id="4" name="직사각형 3">
            <a:extLst>
              <a:ext uri="{FF2B5EF4-FFF2-40B4-BE49-F238E27FC236}">
                <a16:creationId xmlns:a16="http://schemas.microsoft.com/office/drawing/2014/main" id="{7C06C207-4643-DA5F-2246-44CA6D7D5C2F}"/>
              </a:ext>
            </a:extLst>
          </p:cNvPr>
          <p:cNvSpPr/>
          <p:nvPr/>
        </p:nvSpPr>
        <p:spPr>
          <a:xfrm flipH="1">
            <a:off x="459047" y="1559420"/>
            <a:ext cx="9108000" cy="108000"/>
          </a:xfrm>
          <a:prstGeom prst="rect">
            <a:avLst/>
          </a:prstGeom>
          <a:gradFill flip="none" rotWithShape="1">
            <a:gsLst>
              <a:gs pos="0">
                <a:srgbClr val="592793"/>
              </a:gs>
              <a:gs pos="32000">
                <a:srgbClr val="757AC4"/>
              </a:gs>
              <a:gs pos="90000">
                <a:srgbClr val="E3E6F3"/>
              </a:gs>
              <a:gs pos="100000">
                <a:srgbClr val="E3E9F5"/>
              </a:gs>
            </a:gsLst>
            <a:lin ang="108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12836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맑은 고딕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1108</TotalTime>
  <Words>6355</Words>
  <Application>Microsoft Macintosh PowerPoint</Application>
  <PresentationFormat>와이드스크린</PresentationFormat>
  <Paragraphs>929</Paragraphs>
  <Slides>80</Slides>
  <Notes>77</Notes>
  <HiddenSlides>0</HiddenSlides>
  <MMClips>1</MMClips>
  <ScaleCrop>false</ScaleCrop>
  <HeadingPairs>
    <vt:vector size="6" baseType="variant">
      <vt:variant>
        <vt:lpstr>사용한 글꼴</vt:lpstr>
      </vt:variant>
      <vt:variant>
        <vt:i4>11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80</vt:i4>
      </vt:variant>
    </vt:vector>
  </HeadingPairs>
  <TitlesOfParts>
    <vt:vector size="92" baseType="lpstr">
      <vt:lpstr>맑은 고딕</vt:lpstr>
      <vt:lpstr>Nanum Pen Script</vt:lpstr>
      <vt:lpstr>NanumMyeongjo</vt:lpstr>
      <vt:lpstr>NANUMMYEONGJOEXTRABOLD</vt:lpstr>
      <vt:lpstr>NanumSquareOTF</vt:lpstr>
      <vt:lpstr>NanumSquareOTF Bold</vt:lpstr>
      <vt:lpstr>NanumSquareOTF ExtraBold</vt:lpstr>
      <vt:lpstr>NanumSquareRound Bold</vt:lpstr>
      <vt:lpstr>NanumSquareRound ExtraBold</vt:lpstr>
      <vt:lpstr>NanumSquareRound Regular</vt:lpstr>
      <vt:lpstr>Arial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Microsoft Office 사용자</dc:creator>
  <cp:lastModifiedBy>홍서형</cp:lastModifiedBy>
  <cp:revision>36</cp:revision>
  <cp:lastPrinted>2026-04-27T01:03:45Z</cp:lastPrinted>
  <dcterms:created xsi:type="dcterms:W3CDTF">2026-04-15T02:30:48Z</dcterms:created>
  <dcterms:modified xsi:type="dcterms:W3CDTF">2026-04-30T04:10:20Z</dcterms:modified>
</cp:coreProperties>
</file>